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?><Relationships xmlns="http://schemas.openxmlformats.org/package/2006/relationships"><Relationship Id="rId1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notesMaster" Target="notesMasters/notesMaster1.xml"/><Relationship Id="rId35" Type="http://schemas.openxmlformats.org/officeDocument/2006/relationships/presProps" Target="presProps.xml"/><Relationship Id="rId36" Type="http://schemas.openxmlformats.org/officeDocument/2006/relationships/viewProps" Target="viewProps.xml"/><Relationship Id="rId37" Type="http://schemas.openxmlformats.org/officeDocument/2006/relationships/theme" Target="theme/theme1.xml"/><Relationship Id="rId38" Type="http://schemas.openxmlformats.org/officeDocument/2006/relationships/tableStyles" Target="tableStyles.xml"/></Relationships>
</file>

<file path=ppt/notesMasters/_rels/notesMaster1.xml.rels><?xml version="1.0" encoding="UTF-8"?>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30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1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2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?>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?>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?>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?>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?>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?>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_rels/slide21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?><Relationships xmlns="http://schemas.openxmlformats.org/package/2006/relationships"><Relationship Id="rId1" Type="http://schemas.openxmlformats.org/officeDocument/2006/relationships/image" Target="../media/image-22-1.png"/><Relationship Id="rId2" Type="http://schemas.openxmlformats.org/officeDocument/2006/relationships/image" Target="../media/image-22-2.png"/><Relationship Id="rId3" Type="http://schemas.openxmlformats.org/officeDocument/2006/relationships/image" Target="../media/image-22-3.png"/><Relationship Id="rId4" Type="http://schemas.openxmlformats.org/officeDocument/2006/relationships/image" Target="../media/image-2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2.xml"/></Relationships>
</file>

<file path=ppt/slides/_rels/slide23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?><Relationships xmlns="http://schemas.openxmlformats.org/package/2006/relationships"><Relationship Id="rId1" Type="http://schemas.openxmlformats.org/officeDocument/2006/relationships/image" Target="../media/image-29-1.png"/><Relationship Id="rId2" Type="http://schemas.openxmlformats.org/officeDocument/2006/relationships/image" Target="../media/image-29-2.png"/><Relationship Id="rId3" Type="http://schemas.openxmlformats.org/officeDocument/2006/relationships/image" Target="../media/image-2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9.xml"/></Relationships>
</file>

<file path=ppt/slides/_rels/slide30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76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1841480" y="0"/>
            <a:ext cx="320040" cy="685800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8321040" y="1463040"/>
            <a:ext cx="640080" cy="36576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8321040" y="1463040"/>
            <a:ext cx="36576" cy="64008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0424160" y="5358384"/>
            <a:ext cx="640080" cy="36576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1027664" y="4754880"/>
            <a:ext cx="36576" cy="64008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321040" y="2148840"/>
            <a:ext cx="2743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D4A01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ISYE</a:t>
            </a:r>
            <a:endParaRPr lang="en-US" sz="3600" dirty="0"/>
          </a:p>
        </p:txBody>
      </p:sp>
      <p:sp>
        <p:nvSpPr>
          <p:cNvPr id="8" name="Text 6"/>
          <p:cNvSpPr/>
          <p:nvPr/>
        </p:nvSpPr>
        <p:spPr>
          <a:xfrm>
            <a:off x="8321040" y="2834640"/>
            <a:ext cx="2743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671</a:t>
            </a:r>
            <a:endParaRPr lang="en-US" sz="8000" dirty="0"/>
          </a:p>
        </p:txBody>
      </p:sp>
      <p:sp>
        <p:nvSpPr>
          <p:cNvPr id="9" name="Shape 7"/>
          <p:cNvSpPr/>
          <p:nvPr/>
        </p:nvSpPr>
        <p:spPr>
          <a:xfrm>
            <a:off x="9418320" y="4160520"/>
            <a:ext cx="548640" cy="27432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321040" y="4297680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spc="400" kern="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FINAL LECTURE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321040" y="4663440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i="1" dirty="0">
                <a:solidFill>
                  <a:srgbClr val="E8EFF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Spring 2026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731520" y="2331720"/>
            <a:ext cx="1371600" cy="5486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31520" y="2011680"/>
            <a:ext cx="4572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600" kern="0" dirty="0">
                <a:solidFill>
                  <a:srgbClr val="D4A0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FINAL LECTURE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731520" y="2560320"/>
            <a:ext cx="73152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Now?</a:t>
            </a:r>
            <a:endParaRPr lang="en-US" sz="6800" dirty="0"/>
          </a:p>
        </p:txBody>
      </p:sp>
      <p:sp>
        <p:nvSpPr>
          <p:cNvPr id="15" name="Text 13"/>
          <p:cNvSpPr/>
          <p:nvPr/>
        </p:nvSpPr>
        <p:spPr>
          <a:xfrm>
            <a:off x="731520" y="3794760"/>
            <a:ext cx="7315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i="1" dirty="0">
                <a:solidFill>
                  <a:srgbClr val="CADCF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From Optimization to</a:t>
            </a:r>
            <a:endParaRPr lang="en-US" sz="2600" dirty="0"/>
          </a:p>
        </p:txBody>
      </p:sp>
      <p:sp>
        <p:nvSpPr>
          <p:cNvPr id="16" name="Text 14"/>
          <p:cNvSpPr/>
          <p:nvPr/>
        </p:nvSpPr>
        <p:spPr>
          <a:xfrm>
            <a:off x="731520" y="4251960"/>
            <a:ext cx="7315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i="1" dirty="0">
                <a:solidFill>
                  <a:srgbClr val="CADCF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Continued Learning</a:t>
            </a:r>
            <a:endParaRPr lang="en-US" sz="2600" dirty="0"/>
          </a:p>
        </p:txBody>
      </p:sp>
      <p:sp>
        <p:nvSpPr>
          <p:cNvPr id="17" name="Text 15"/>
          <p:cNvSpPr/>
          <p:nvPr/>
        </p:nvSpPr>
        <p:spPr>
          <a:xfrm>
            <a:off x="731520" y="525780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E8EFF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Linear Optimization and Network Flows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731520" y="562356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Ziteng Wang  •  Northern Illinois University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548640"/>
            <a:ext cx="228600" cy="50292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411480"/>
            <a:ext cx="10515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400" kern="0" dirty="0">
                <a:solidFill>
                  <a:srgbClr val="D4A0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TODAY'S JOURNEY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94360" y="749808"/>
            <a:ext cx="10515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Roadmap for What Comes Next</a:t>
            </a:r>
            <a:endParaRPr lang="en-US" sz="3000" dirty="0"/>
          </a:p>
        </p:txBody>
      </p:sp>
      <p:sp>
        <p:nvSpPr>
          <p:cNvPr id="6" name="Shape 4"/>
          <p:cNvSpPr/>
          <p:nvPr/>
        </p:nvSpPr>
        <p:spPr>
          <a:xfrm>
            <a:off x="731520" y="1737360"/>
            <a:ext cx="5303520" cy="777240"/>
          </a:xfrm>
          <a:prstGeom prst="rect">
            <a:avLst/>
          </a:prstGeom>
          <a:solidFill>
            <a:srgbClr val="FFFFFF"/>
          </a:solidFill>
          <a:ln w="9525">
            <a:solidFill>
              <a:srgbClr val="D5DBE8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8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731520" y="1737360"/>
            <a:ext cx="822960" cy="777240"/>
          </a:xfrm>
          <a:prstGeom prst="rect">
            <a:avLst/>
          </a:prstGeom>
          <a:solidFill>
            <a:srgbClr val="E8EFFD"/>
          </a:solidFill>
          <a:ln w="12700">
            <a:solidFill>
              <a:srgbClr val="E8EFFD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31520" y="1828800"/>
            <a:ext cx="8229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01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1645920" y="1828800"/>
            <a:ext cx="4297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B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 We Have Been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1645920" y="2121408"/>
            <a:ext cx="4297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A61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quick look back at the semester's arc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731520" y="2697480"/>
            <a:ext cx="5303520" cy="777240"/>
          </a:xfrm>
          <a:prstGeom prst="rect">
            <a:avLst/>
          </a:prstGeom>
          <a:solidFill>
            <a:srgbClr val="FFFFFF"/>
          </a:solidFill>
          <a:ln w="9525">
            <a:solidFill>
              <a:srgbClr val="D5DBE8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8000"/>
              </a:srgbClr>
            </a:outerShdw>
          </a:effectLst>
        </p:spPr>
      </p:sp>
      <p:sp>
        <p:nvSpPr>
          <p:cNvPr id="12" name="Shape 10"/>
          <p:cNvSpPr/>
          <p:nvPr/>
        </p:nvSpPr>
        <p:spPr>
          <a:xfrm>
            <a:off x="731520" y="2697480"/>
            <a:ext cx="822960" cy="777240"/>
          </a:xfrm>
          <a:prstGeom prst="rect">
            <a:avLst/>
          </a:prstGeom>
          <a:solidFill>
            <a:srgbClr val="E8EFFD"/>
          </a:solidFill>
          <a:ln w="12700">
            <a:solidFill>
              <a:srgbClr val="E8EFFD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31520" y="2788920"/>
            <a:ext cx="8229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02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1645920" y="2788920"/>
            <a:ext cx="4297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B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Deeper LP Theory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1645920" y="3081528"/>
            <a:ext cx="4297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A61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Geometry, simplex, interior point, duality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731520" y="3657600"/>
            <a:ext cx="5303520" cy="777240"/>
          </a:xfrm>
          <a:prstGeom prst="rect">
            <a:avLst/>
          </a:prstGeom>
          <a:solidFill>
            <a:srgbClr val="FFFFFF"/>
          </a:solidFill>
          <a:ln w="9525">
            <a:solidFill>
              <a:srgbClr val="D5DBE8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8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731520" y="3657600"/>
            <a:ext cx="822960" cy="777240"/>
          </a:xfrm>
          <a:prstGeom prst="rect">
            <a:avLst/>
          </a:prstGeom>
          <a:solidFill>
            <a:srgbClr val="E8EFFD"/>
          </a:solidFill>
          <a:ln w="12700">
            <a:solidFill>
              <a:srgbClr val="E8EFFD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731520" y="3749040"/>
            <a:ext cx="8229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03</a:t>
            </a:r>
            <a:endParaRPr lang="en-US" sz="2200" dirty="0"/>
          </a:p>
        </p:txBody>
      </p:sp>
      <p:sp>
        <p:nvSpPr>
          <p:cNvPr id="19" name="Text 17"/>
          <p:cNvSpPr/>
          <p:nvPr/>
        </p:nvSpPr>
        <p:spPr>
          <a:xfrm>
            <a:off x="1645920" y="3749040"/>
            <a:ext cx="4297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B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Sensitivity Analysis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1645920" y="4041648"/>
            <a:ext cx="4297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A61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Theory and solver-based insights</a:t>
            </a:r>
            <a:endParaRPr lang="en-US" sz="1100" dirty="0"/>
          </a:p>
        </p:txBody>
      </p:sp>
      <p:sp>
        <p:nvSpPr>
          <p:cNvPr id="21" name="Shape 19"/>
          <p:cNvSpPr/>
          <p:nvPr/>
        </p:nvSpPr>
        <p:spPr>
          <a:xfrm>
            <a:off x="731520" y="4617720"/>
            <a:ext cx="5303520" cy="777240"/>
          </a:xfrm>
          <a:prstGeom prst="rect">
            <a:avLst/>
          </a:prstGeom>
          <a:solidFill>
            <a:srgbClr val="FFFFFF"/>
          </a:solidFill>
          <a:ln w="9525">
            <a:solidFill>
              <a:srgbClr val="D5DBE8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8000"/>
              </a:srgbClr>
            </a:outerShdw>
          </a:effectLst>
        </p:spPr>
      </p:sp>
      <p:sp>
        <p:nvSpPr>
          <p:cNvPr id="22" name="Shape 20"/>
          <p:cNvSpPr/>
          <p:nvPr/>
        </p:nvSpPr>
        <p:spPr>
          <a:xfrm>
            <a:off x="731520" y="4617720"/>
            <a:ext cx="822960" cy="777240"/>
          </a:xfrm>
          <a:prstGeom prst="rect">
            <a:avLst/>
          </a:prstGeom>
          <a:solidFill>
            <a:srgbClr val="E8EFFD"/>
          </a:solidFill>
          <a:ln w="12700">
            <a:solidFill>
              <a:srgbClr val="E8EFFD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731520" y="4709160"/>
            <a:ext cx="8229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04</a:t>
            </a:r>
            <a:endParaRPr lang="en-US" sz="2200" dirty="0"/>
          </a:p>
        </p:txBody>
      </p:sp>
      <p:sp>
        <p:nvSpPr>
          <p:cNvPr id="24" name="Text 22"/>
          <p:cNvSpPr/>
          <p:nvPr/>
        </p:nvSpPr>
        <p:spPr>
          <a:xfrm>
            <a:off x="1645920" y="4709160"/>
            <a:ext cx="4297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B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Nonlinear &amp; Convex</a:t>
            </a:r>
            <a:endParaRPr lang="en-US" sz="1400" dirty="0"/>
          </a:p>
        </p:txBody>
      </p:sp>
      <p:sp>
        <p:nvSpPr>
          <p:cNvPr id="25" name="Text 23"/>
          <p:cNvSpPr/>
          <p:nvPr/>
        </p:nvSpPr>
        <p:spPr>
          <a:xfrm>
            <a:off x="1645920" y="5001768"/>
            <a:ext cx="4297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A61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Beyond linearity</a:t>
            </a:r>
            <a:endParaRPr lang="en-US" sz="1100" dirty="0"/>
          </a:p>
        </p:txBody>
      </p:sp>
      <p:sp>
        <p:nvSpPr>
          <p:cNvPr id="26" name="Shape 24"/>
          <p:cNvSpPr/>
          <p:nvPr/>
        </p:nvSpPr>
        <p:spPr>
          <a:xfrm>
            <a:off x="731520" y="5577840"/>
            <a:ext cx="5303520" cy="777240"/>
          </a:xfrm>
          <a:prstGeom prst="rect">
            <a:avLst/>
          </a:prstGeom>
          <a:solidFill>
            <a:srgbClr val="FFFFFF"/>
          </a:solidFill>
          <a:ln w="9525">
            <a:solidFill>
              <a:srgbClr val="D5DBE8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8000"/>
              </a:srgbClr>
            </a:outerShdw>
          </a:effectLst>
        </p:spPr>
      </p:sp>
      <p:sp>
        <p:nvSpPr>
          <p:cNvPr id="27" name="Shape 25"/>
          <p:cNvSpPr/>
          <p:nvPr/>
        </p:nvSpPr>
        <p:spPr>
          <a:xfrm>
            <a:off x="731520" y="5577840"/>
            <a:ext cx="822960" cy="777240"/>
          </a:xfrm>
          <a:prstGeom prst="rect">
            <a:avLst/>
          </a:prstGeom>
          <a:solidFill>
            <a:srgbClr val="E8EFFD"/>
          </a:solidFill>
          <a:ln w="12700">
            <a:solidFill>
              <a:srgbClr val="E8EFFD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731520" y="5669280"/>
            <a:ext cx="8229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05</a:t>
            </a:r>
            <a:endParaRPr lang="en-US" sz="2200" dirty="0"/>
          </a:p>
        </p:txBody>
      </p:sp>
      <p:sp>
        <p:nvSpPr>
          <p:cNvPr id="29" name="Text 27"/>
          <p:cNvSpPr/>
          <p:nvPr/>
        </p:nvSpPr>
        <p:spPr>
          <a:xfrm>
            <a:off x="1645920" y="5669280"/>
            <a:ext cx="4297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B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Optimization Under Uncertainty</a:t>
            </a:r>
            <a:endParaRPr lang="en-US" sz="1400" dirty="0"/>
          </a:p>
        </p:txBody>
      </p:sp>
      <p:sp>
        <p:nvSpPr>
          <p:cNvPr id="30" name="Text 28"/>
          <p:cNvSpPr/>
          <p:nvPr/>
        </p:nvSpPr>
        <p:spPr>
          <a:xfrm>
            <a:off x="1645920" y="5961888"/>
            <a:ext cx="4297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A61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Stochastic &amp; robust frameworks</a:t>
            </a:r>
            <a:endParaRPr lang="en-US" sz="1100" dirty="0"/>
          </a:p>
        </p:txBody>
      </p:sp>
      <p:sp>
        <p:nvSpPr>
          <p:cNvPr id="31" name="Shape 29"/>
          <p:cNvSpPr/>
          <p:nvPr/>
        </p:nvSpPr>
        <p:spPr>
          <a:xfrm>
            <a:off x="6400800" y="1737360"/>
            <a:ext cx="5303520" cy="777240"/>
          </a:xfrm>
          <a:prstGeom prst="rect">
            <a:avLst/>
          </a:prstGeom>
          <a:solidFill>
            <a:srgbClr val="FFFFFF"/>
          </a:solidFill>
          <a:ln w="9525">
            <a:solidFill>
              <a:srgbClr val="D5DBE8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8000"/>
              </a:srgbClr>
            </a:outerShdw>
          </a:effectLst>
        </p:spPr>
      </p:sp>
      <p:sp>
        <p:nvSpPr>
          <p:cNvPr id="32" name="Shape 30"/>
          <p:cNvSpPr/>
          <p:nvPr/>
        </p:nvSpPr>
        <p:spPr>
          <a:xfrm>
            <a:off x="6400800" y="1737360"/>
            <a:ext cx="822960" cy="777240"/>
          </a:xfrm>
          <a:prstGeom prst="rect">
            <a:avLst/>
          </a:prstGeom>
          <a:solidFill>
            <a:srgbClr val="E8EFFD"/>
          </a:solidFill>
          <a:ln w="12700">
            <a:solidFill>
              <a:srgbClr val="E8EFFD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400800" y="1828800"/>
            <a:ext cx="8229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06</a:t>
            </a:r>
            <a:endParaRPr lang="en-US" sz="2200" dirty="0"/>
          </a:p>
        </p:txBody>
      </p:sp>
      <p:sp>
        <p:nvSpPr>
          <p:cNvPr id="34" name="Text 32"/>
          <p:cNvSpPr/>
          <p:nvPr/>
        </p:nvSpPr>
        <p:spPr>
          <a:xfrm>
            <a:off x="7315200" y="1828800"/>
            <a:ext cx="4297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B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Contemporary Applications</a:t>
            </a:r>
            <a:endParaRPr lang="en-US" sz="1400" dirty="0"/>
          </a:p>
        </p:txBody>
      </p:sp>
      <p:sp>
        <p:nvSpPr>
          <p:cNvPr id="35" name="Text 33"/>
          <p:cNvSpPr/>
          <p:nvPr/>
        </p:nvSpPr>
        <p:spPr>
          <a:xfrm>
            <a:off x="7315200" y="2121408"/>
            <a:ext cx="4297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A61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INFORMS and real-world impact</a:t>
            </a:r>
            <a:endParaRPr lang="en-US" sz="1100" dirty="0"/>
          </a:p>
        </p:txBody>
      </p:sp>
      <p:sp>
        <p:nvSpPr>
          <p:cNvPr id="36" name="Shape 34"/>
          <p:cNvSpPr/>
          <p:nvPr/>
        </p:nvSpPr>
        <p:spPr>
          <a:xfrm>
            <a:off x="6400800" y="2697480"/>
            <a:ext cx="5303520" cy="777240"/>
          </a:xfrm>
          <a:prstGeom prst="rect">
            <a:avLst/>
          </a:prstGeom>
          <a:solidFill>
            <a:srgbClr val="FFFFFF"/>
          </a:solidFill>
          <a:ln w="9525">
            <a:solidFill>
              <a:srgbClr val="D5DBE8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8000"/>
              </a:srgbClr>
            </a:outerShdw>
          </a:effectLst>
        </p:spPr>
      </p:sp>
      <p:sp>
        <p:nvSpPr>
          <p:cNvPr id="37" name="Shape 35"/>
          <p:cNvSpPr/>
          <p:nvPr/>
        </p:nvSpPr>
        <p:spPr>
          <a:xfrm>
            <a:off x="6400800" y="2697480"/>
            <a:ext cx="822960" cy="777240"/>
          </a:xfrm>
          <a:prstGeom prst="rect">
            <a:avLst/>
          </a:prstGeom>
          <a:solidFill>
            <a:srgbClr val="E8EFFD"/>
          </a:solidFill>
          <a:ln w="12700">
            <a:solidFill>
              <a:srgbClr val="E8EFFD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6400800" y="2788920"/>
            <a:ext cx="8229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07</a:t>
            </a:r>
            <a:endParaRPr lang="en-US" sz="2200" dirty="0"/>
          </a:p>
        </p:txBody>
      </p:sp>
      <p:sp>
        <p:nvSpPr>
          <p:cNvPr id="39" name="Text 37"/>
          <p:cNvSpPr/>
          <p:nvPr/>
        </p:nvSpPr>
        <p:spPr>
          <a:xfrm>
            <a:off x="7315200" y="2788920"/>
            <a:ext cx="4297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B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AI, LLMs, and OR</a:t>
            </a:r>
            <a:endParaRPr lang="en-US" sz="1400" dirty="0"/>
          </a:p>
        </p:txBody>
      </p:sp>
      <p:sp>
        <p:nvSpPr>
          <p:cNvPr id="40" name="Text 38"/>
          <p:cNvSpPr/>
          <p:nvPr/>
        </p:nvSpPr>
        <p:spPr>
          <a:xfrm>
            <a:off x="7315200" y="3081528"/>
            <a:ext cx="4297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A61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Amplifying the optimization professional</a:t>
            </a:r>
            <a:endParaRPr lang="en-US" sz="1100" dirty="0"/>
          </a:p>
        </p:txBody>
      </p:sp>
      <p:sp>
        <p:nvSpPr>
          <p:cNvPr id="41" name="Shape 39"/>
          <p:cNvSpPr/>
          <p:nvPr/>
        </p:nvSpPr>
        <p:spPr>
          <a:xfrm>
            <a:off x="6400800" y="3657600"/>
            <a:ext cx="5303520" cy="777240"/>
          </a:xfrm>
          <a:prstGeom prst="rect">
            <a:avLst/>
          </a:prstGeom>
          <a:solidFill>
            <a:srgbClr val="FFFFFF"/>
          </a:solidFill>
          <a:ln w="9525">
            <a:solidFill>
              <a:srgbClr val="D5DBE8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8000"/>
              </a:srgbClr>
            </a:outerShdw>
          </a:effectLst>
        </p:spPr>
      </p:sp>
      <p:sp>
        <p:nvSpPr>
          <p:cNvPr id="42" name="Shape 40"/>
          <p:cNvSpPr/>
          <p:nvPr/>
        </p:nvSpPr>
        <p:spPr>
          <a:xfrm>
            <a:off x="6400800" y="3657600"/>
            <a:ext cx="822960" cy="777240"/>
          </a:xfrm>
          <a:prstGeom prst="rect">
            <a:avLst/>
          </a:prstGeom>
          <a:solidFill>
            <a:srgbClr val="E8EFFD"/>
          </a:solidFill>
          <a:ln w="12700">
            <a:solidFill>
              <a:srgbClr val="E8EFFD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6400800" y="3749040"/>
            <a:ext cx="8229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08</a:t>
            </a:r>
            <a:endParaRPr lang="en-US" sz="2200" dirty="0"/>
          </a:p>
        </p:txBody>
      </p:sp>
      <p:sp>
        <p:nvSpPr>
          <p:cNvPr id="44" name="Text 42"/>
          <p:cNvSpPr/>
          <p:nvPr/>
        </p:nvSpPr>
        <p:spPr>
          <a:xfrm>
            <a:off x="7315200" y="3749040"/>
            <a:ext cx="4297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B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Working with Data</a:t>
            </a:r>
            <a:endParaRPr lang="en-US" sz="1400" dirty="0"/>
          </a:p>
        </p:txBody>
      </p:sp>
      <p:sp>
        <p:nvSpPr>
          <p:cNvPr id="45" name="Text 43"/>
          <p:cNvSpPr/>
          <p:nvPr/>
        </p:nvSpPr>
        <p:spPr>
          <a:xfrm>
            <a:off x="7315200" y="4041648"/>
            <a:ext cx="4297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A61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data-to-decision pipeline</a:t>
            </a:r>
            <a:endParaRPr lang="en-US" sz="1100" dirty="0"/>
          </a:p>
        </p:txBody>
      </p:sp>
      <p:sp>
        <p:nvSpPr>
          <p:cNvPr id="46" name="Shape 44"/>
          <p:cNvSpPr/>
          <p:nvPr/>
        </p:nvSpPr>
        <p:spPr>
          <a:xfrm>
            <a:off x="6400800" y="4617720"/>
            <a:ext cx="5303520" cy="777240"/>
          </a:xfrm>
          <a:prstGeom prst="rect">
            <a:avLst/>
          </a:prstGeom>
          <a:solidFill>
            <a:srgbClr val="FFFFFF"/>
          </a:solidFill>
          <a:ln w="9525">
            <a:solidFill>
              <a:srgbClr val="D5DBE8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8000"/>
              </a:srgbClr>
            </a:outerShdw>
          </a:effectLst>
        </p:spPr>
      </p:sp>
      <p:sp>
        <p:nvSpPr>
          <p:cNvPr id="47" name="Shape 45"/>
          <p:cNvSpPr/>
          <p:nvPr/>
        </p:nvSpPr>
        <p:spPr>
          <a:xfrm>
            <a:off x="6400800" y="4617720"/>
            <a:ext cx="822960" cy="777240"/>
          </a:xfrm>
          <a:prstGeom prst="rect">
            <a:avLst/>
          </a:prstGeom>
          <a:solidFill>
            <a:srgbClr val="E8EFFD"/>
          </a:solidFill>
          <a:ln w="12700">
            <a:solidFill>
              <a:srgbClr val="E8EFFD"/>
            </a:solidFill>
            <a:prstDash val="solid"/>
          </a:ln>
        </p:spPr>
      </p:sp>
      <p:sp>
        <p:nvSpPr>
          <p:cNvPr id="48" name="Text 46"/>
          <p:cNvSpPr/>
          <p:nvPr/>
        </p:nvSpPr>
        <p:spPr>
          <a:xfrm>
            <a:off x="6400800" y="4709160"/>
            <a:ext cx="8229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09</a:t>
            </a:r>
            <a:endParaRPr lang="en-US" sz="2200" dirty="0"/>
          </a:p>
        </p:txBody>
      </p:sp>
      <p:sp>
        <p:nvSpPr>
          <p:cNvPr id="49" name="Text 47"/>
          <p:cNvSpPr/>
          <p:nvPr/>
        </p:nvSpPr>
        <p:spPr>
          <a:xfrm>
            <a:off x="7315200" y="4709160"/>
            <a:ext cx="4297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B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Competing with AI</a:t>
            </a:r>
            <a:endParaRPr lang="en-US" sz="1400" dirty="0"/>
          </a:p>
        </p:txBody>
      </p:sp>
      <p:sp>
        <p:nvSpPr>
          <p:cNvPr id="50" name="Text 48"/>
          <p:cNvSpPr/>
          <p:nvPr/>
        </p:nvSpPr>
        <p:spPr>
          <a:xfrm>
            <a:off x="7315200" y="5001768"/>
            <a:ext cx="4297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A61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competitive advantage</a:t>
            </a:r>
            <a:endParaRPr lang="en-US" sz="1100" dirty="0"/>
          </a:p>
        </p:txBody>
      </p:sp>
      <p:sp>
        <p:nvSpPr>
          <p:cNvPr id="51" name="Shape 49"/>
          <p:cNvSpPr/>
          <p:nvPr/>
        </p:nvSpPr>
        <p:spPr>
          <a:xfrm>
            <a:off x="6400800" y="5577840"/>
            <a:ext cx="5303520" cy="777240"/>
          </a:xfrm>
          <a:prstGeom prst="rect">
            <a:avLst/>
          </a:prstGeom>
          <a:solidFill>
            <a:srgbClr val="FFFFFF"/>
          </a:solidFill>
          <a:ln w="9525">
            <a:solidFill>
              <a:srgbClr val="D5DBE8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8000"/>
              </a:srgbClr>
            </a:outerShdw>
          </a:effectLst>
        </p:spPr>
      </p:sp>
      <p:sp>
        <p:nvSpPr>
          <p:cNvPr id="52" name="Shape 50"/>
          <p:cNvSpPr/>
          <p:nvPr/>
        </p:nvSpPr>
        <p:spPr>
          <a:xfrm>
            <a:off x="6400800" y="5577840"/>
            <a:ext cx="822960" cy="777240"/>
          </a:xfrm>
          <a:prstGeom prst="rect">
            <a:avLst/>
          </a:prstGeom>
          <a:solidFill>
            <a:srgbClr val="E8EFFD"/>
          </a:solidFill>
          <a:ln w="12700">
            <a:solidFill>
              <a:srgbClr val="E8EFFD"/>
            </a:solidFill>
            <a:prstDash val="solid"/>
          </a:ln>
        </p:spPr>
      </p:sp>
      <p:sp>
        <p:nvSpPr>
          <p:cNvPr id="53" name="Text 51"/>
          <p:cNvSpPr/>
          <p:nvPr/>
        </p:nvSpPr>
        <p:spPr>
          <a:xfrm>
            <a:off x="6400800" y="5669280"/>
            <a:ext cx="8229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10</a:t>
            </a:r>
            <a:endParaRPr lang="en-US" sz="2200" dirty="0"/>
          </a:p>
        </p:txBody>
      </p:sp>
      <p:sp>
        <p:nvSpPr>
          <p:cNvPr id="54" name="Text 52"/>
          <p:cNvSpPr/>
          <p:nvPr/>
        </p:nvSpPr>
        <p:spPr>
          <a:xfrm>
            <a:off x="7315200" y="5669280"/>
            <a:ext cx="4297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B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Resources to Take With You</a:t>
            </a:r>
            <a:endParaRPr lang="en-US" sz="1400" dirty="0"/>
          </a:p>
        </p:txBody>
      </p:sp>
      <p:sp>
        <p:nvSpPr>
          <p:cNvPr id="55" name="Text 53"/>
          <p:cNvSpPr/>
          <p:nvPr/>
        </p:nvSpPr>
        <p:spPr>
          <a:xfrm>
            <a:off x="7315200" y="5961888"/>
            <a:ext cx="4297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A61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Books, courses, communities, papers</a:t>
            </a:r>
            <a:endParaRPr lang="en-US" sz="1100" dirty="0"/>
          </a:p>
        </p:txBody>
      </p:sp>
      <p:sp>
        <p:nvSpPr>
          <p:cNvPr id="56" name="Text 54"/>
          <p:cNvSpPr/>
          <p:nvPr/>
        </p:nvSpPr>
        <p:spPr>
          <a:xfrm>
            <a:off x="594360" y="649224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A61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ISYE 671  •  Spring 2026  •  Dr. Ziteng Wang</a:t>
            </a:r>
            <a:endParaRPr lang="en-US" sz="900" dirty="0"/>
          </a:p>
        </p:txBody>
      </p:sp>
      <p:sp>
        <p:nvSpPr>
          <p:cNvPr id="57" name="Text 55"/>
          <p:cNvSpPr/>
          <p:nvPr/>
        </p:nvSpPr>
        <p:spPr>
          <a:xfrm>
            <a:off x="11064240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1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E276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1841480" y="0"/>
            <a:ext cx="320040" cy="685800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31520" y="2560320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600" kern="0" dirty="0">
                <a:solidFill>
                  <a:srgbClr val="D4A0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01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731520" y="3017520"/>
            <a:ext cx="1097280" cy="4572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31520" y="3200400"/>
            <a:ext cx="109728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Where We Have Been</a:t>
            </a:r>
            <a:endParaRPr lang="en-US" sz="5600" dirty="0"/>
          </a:p>
        </p:txBody>
      </p:sp>
      <p:sp>
        <p:nvSpPr>
          <p:cNvPr id="6" name="Text 4"/>
          <p:cNvSpPr/>
          <p:nvPr/>
        </p:nvSpPr>
        <p:spPr>
          <a:xfrm>
            <a:off x="731520" y="4389120"/>
            <a:ext cx="10058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i="1" dirty="0">
                <a:solidFill>
                  <a:srgbClr val="CADCF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semester's worth of optimization, in one glance.</a:t>
            </a:r>
            <a:endParaRPr lang="en-US" sz="2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548640"/>
            <a:ext cx="228600" cy="50292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411480"/>
            <a:ext cx="10515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400" kern="0" dirty="0">
                <a:solidFill>
                  <a:srgbClr val="D4A0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SEMESTER IN FOUR ACTS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94360" y="749808"/>
            <a:ext cx="10515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We Covered</a:t>
            </a:r>
            <a:endParaRPr lang="en-US" sz="3000" dirty="0"/>
          </a:p>
        </p:txBody>
      </p:sp>
      <p:sp>
        <p:nvSpPr>
          <p:cNvPr id="6" name="Shape 4"/>
          <p:cNvSpPr/>
          <p:nvPr/>
        </p:nvSpPr>
        <p:spPr>
          <a:xfrm>
            <a:off x="731520" y="1691640"/>
            <a:ext cx="5349240" cy="2331720"/>
          </a:xfrm>
          <a:prstGeom prst="rect">
            <a:avLst/>
          </a:prstGeom>
          <a:solidFill>
            <a:srgbClr val="FFFFFF"/>
          </a:solidFill>
          <a:ln w="9525">
            <a:solidFill>
              <a:srgbClr val="D5DBE8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8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731520" y="1691640"/>
            <a:ext cx="5349240" cy="10972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1143000" y="2103120"/>
            <a:ext cx="822960" cy="822960"/>
          </a:xfrm>
          <a:prstGeom prst="ellipse">
            <a:avLst/>
          </a:prstGeom>
          <a:solidFill>
            <a:srgbClr val="E8EFFD"/>
          </a:solidFill>
          <a:ln w="12700">
            <a:solidFill>
              <a:srgbClr val="E8EFFD"/>
            </a:solidFill>
            <a:prstDash val="solid"/>
          </a:ln>
        </p:spPr>
      </p:sp>
      <p:pic>
        <p:nvPicPr>
          <p:cNvPr id="9" name="Image 0" descr="preencode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44168" y="2304288"/>
            <a:ext cx="420624" cy="420624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2103120" y="2148840"/>
            <a:ext cx="3794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Linear Programming</a:t>
            </a:r>
            <a:endParaRPr lang="en-US" sz="2200" dirty="0"/>
          </a:p>
        </p:txBody>
      </p:sp>
      <p:sp>
        <p:nvSpPr>
          <p:cNvPr id="11" name="Text 8"/>
          <p:cNvSpPr/>
          <p:nvPr/>
        </p:nvSpPr>
        <p:spPr>
          <a:xfrm>
            <a:off x="1143000" y="3108960"/>
            <a:ext cx="45262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B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Formulating real-world problems as LPs; feasibility, optimality, interpretation of solutions.</a:t>
            </a:r>
            <a:endParaRPr lang="en-US" sz="1300" dirty="0"/>
          </a:p>
        </p:txBody>
      </p:sp>
      <p:sp>
        <p:nvSpPr>
          <p:cNvPr id="12" name="Shape 9"/>
          <p:cNvSpPr/>
          <p:nvPr/>
        </p:nvSpPr>
        <p:spPr>
          <a:xfrm>
            <a:off x="6446520" y="1691640"/>
            <a:ext cx="5349240" cy="2331720"/>
          </a:xfrm>
          <a:prstGeom prst="rect">
            <a:avLst/>
          </a:prstGeom>
          <a:solidFill>
            <a:srgbClr val="FFFFFF"/>
          </a:solidFill>
          <a:ln w="9525">
            <a:solidFill>
              <a:srgbClr val="D5DBE8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8000"/>
              </a:srgbClr>
            </a:outerShdw>
          </a:effectLst>
        </p:spPr>
      </p:sp>
      <p:sp>
        <p:nvSpPr>
          <p:cNvPr id="13" name="Shape 10"/>
          <p:cNvSpPr/>
          <p:nvPr/>
        </p:nvSpPr>
        <p:spPr>
          <a:xfrm>
            <a:off x="6446520" y="1691640"/>
            <a:ext cx="5349240" cy="10972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6858000" y="2103120"/>
            <a:ext cx="822960" cy="822960"/>
          </a:xfrm>
          <a:prstGeom prst="ellipse">
            <a:avLst/>
          </a:prstGeom>
          <a:solidFill>
            <a:srgbClr val="E8EFFD"/>
          </a:solidFill>
          <a:ln w="12700">
            <a:solidFill>
              <a:srgbClr val="E8EFFD"/>
            </a:solidFill>
            <a:prstDash val="solid"/>
          </a:ln>
        </p:spPr>
      </p:sp>
      <p:pic>
        <p:nvPicPr>
          <p:cNvPr id="15" name="Image 1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59168" y="2304288"/>
            <a:ext cx="420624" cy="420624"/>
          </a:xfrm>
          <a:prstGeom prst="rect">
            <a:avLst/>
          </a:prstGeom>
        </p:spPr>
      </p:pic>
      <p:sp>
        <p:nvSpPr>
          <p:cNvPr id="16" name="Text 12"/>
          <p:cNvSpPr/>
          <p:nvPr/>
        </p:nvSpPr>
        <p:spPr>
          <a:xfrm>
            <a:off x="7818120" y="2148840"/>
            <a:ext cx="3794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Integer Programming</a:t>
            </a:r>
            <a:endParaRPr lang="en-US" sz="2200" dirty="0"/>
          </a:p>
        </p:txBody>
      </p:sp>
      <p:sp>
        <p:nvSpPr>
          <p:cNvPr id="17" name="Text 13"/>
          <p:cNvSpPr/>
          <p:nvPr/>
        </p:nvSpPr>
        <p:spPr>
          <a:xfrm>
            <a:off x="6858000" y="3108960"/>
            <a:ext cx="45262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B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Binary decisions and logical constraints; branch-and-bound, cutting planes, solver behavior.</a:t>
            </a:r>
            <a:endParaRPr lang="en-US" sz="1300" dirty="0"/>
          </a:p>
        </p:txBody>
      </p:sp>
      <p:sp>
        <p:nvSpPr>
          <p:cNvPr id="18" name="Shape 14"/>
          <p:cNvSpPr/>
          <p:nvPr/>
        </p:nvSpPr>
        <p:spPr>
          <a:xfrm>
            <a:off x="731520" y="4297680"/>
            <a:ext cx="5349240" cy="2331720"/>
          </a:xfrm>
          <a:prstGeom prst="rect">
            <a:avLst/>
          </a:prstGeom>
          <a:solidFill>
            <a:srgbClr val="FFFFFF"/>
          </a:solidFill>
          <a:ln w="9525">
            <a:solidFill>
              <a:srgbClr val="D5DBE8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8000"/>
              </a:srgbClr>
            </a:outerShdw>
          </a:effectLst>
        </p:spPr>
      </p:sp>
      <p:sp>
        <p:nvSpPr>
          <p:cNvPr id="19" name="Shape 15"/>
          <p:cNvSpPr/>
          <p:nvPr/>
        </p:nvSpPr>
        <p:spPr>
          <a:xfrm>
            <a:off x="731520" y="4297680"/>
            <a:ext cx="5349240" cy="10972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20" name="Shape 16"/>
          <p:cNvSpPr/>
          <p:nvPr/>
        </p:nvSpPr>
        <p:spPr>
          <a:xfrm>
            <a:off x="1143000" y="4709160"/>
            <a:ext cx="822960" cy="822960"/>
          </a:xfrm>
          <a:prstGeom prst="ellipse">
            <a:avLst/>
          </a:prstGeom>
          <a:solidFill>
            <a:srgbClr val="E8EFFD"/>
          </a:solidFill>
          <a:ln w="12700">
            <a:solidFill>
              <a:srgbClr val="E8EFFD"/>
            </a:solidFill>
            <a:prstDash val="solid"/>
          </a:ln>
        </p:spPr>
      </p:sp>
      <p:pic>
        <p:nvPicPr>
          <p:cNvPr id="21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4168" y="4910328"/>
            <a:ext cx="420624" cy="420624"/>
          </a:xfrm>
          <a:prstGeom prst="rect">
            <a:avLst/>
          </a:prstGeom>
        </p:spPr>
      </p:pic>
      <p:sp>
        <p:nvSpPr>
          <p:cNvPr id="22" name="Text 17"/>
          <p:cNvSpPr/>
          <p:nvPr/>
        </p:nvSpPr>
        <p:spPr>
          <a:xfrm>
            <a:off x="2103120" y="4754880"/>
            <a:ext cx="3794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Network Flow Models</a:t>
            </a:r>
            <a:endParaRPr lang="en-US" sz="2200" dirty="0"/>
          </a:p>
        </p:txBody>
      </p:sp>
      <p:sp>
        <p:nvSpPr>
          <p:cNvPr id="23" name="Text 18"/>
          <p:cNvSpPr/>
          <p:nvPr/>
        </p:nvSpPr>
        <p:spPr>
          <a:xfrm>
            <a:off x="1143000" y="5715000"/>
            <a:ext cx="45262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B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MCNF, max flow, shortest path, transportation, assignment, and matching — exploiting graph structure.</a:t>
            </a:r>
            <a:endParaRPr lang="en-US" sz="1300" dirty="0"/>
          </a:p>
        </p:txBody>
      </p:sp>
      <p:sp>
        <p:nvSpPr>
          <p:cNvPr id="24" name="Shape 19"/>
          <p:cNvSpPr/>
          <p:nvPr/>
        </p:nvSpPr>
        <p:spPr>
          <a:xfrm>
            <a:off x="6446520" y="4297680"/>
            <a:ext cx="5349240" cy="2331720"/>
          </a:xfrm>
          <a:prstGeom prst="rect">
            <a:avLst/>
          </a:prstGeom>
          <a:solidFill>
            <a:srgbClr val="FFFFFF"/>
          </a:solidFill>
          <a:ln w="9525">
            <a:solidFill>
              <a:srgbClr val="D5DBE8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8000"/>
              </a:srgbClr>
            </a:outerShdw>
          </a:effectLst>
        </p:spPr>
      </p:sp>
      <p:sp>
        <p:nvSpPr>
          <p:cNvPr id="25" name="Shape 20"/>
          <p:cNvSpPr/>
          <p:nvPr/>
        </p:nvSpPr>
        <p:spPr>
          <a:xfrm>
            <a:off x="6446520" y="4297680"/>
            <a:ext cx="5349240" cy="10972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26" name="Shape 21"/>
          <p:cNvSpPr/>
          <p:nvPr/>
        </p:nvSpPr>
        <p:spPr>
          <a:xfrm>
            <a:off x="6858000" y="4709160"/>
            <a:ext cx="822960" cy="822960"/>
          </a:xfrm>
          <a:prstGeom prst="ellipse">
            <a:avLst/>
          </a:prstGeom>
          <a:solidFill>
            <a:srgbClr val="E8EFFD"/>
          </a:solidFill>
          <a:ln w="12700">
            <a:solidFill>
              <a:srgbClr val="E8EFFD"/>
            </a:solidFill>
            <a:prstDash val="solid"/>
          </a:ln>
        </p:spPr>
      </p:sp>
      <p:pic>
        <p:nvPicPr>
          <p:cNvPr id="27" name="Image 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59168" y="4910328"/>
            <a:ext cx="420624" cy="420624"/>
          </a:xfrm>
          <a:prstGeom prst="rect">
            <a:avLst/>
          </a:prstGeom>
        </p:spPr>
      </p:pic>
      <p:sp>
        <p:nvSpPr>
          <p:cNvPr id="28" name="Text 22"/>
          <p:cNvSpPr/>
          <p:nvPr/>
        </p:nvSpPr>
        <p:spPr>
          <a:xfrm>
            <a:off x="7818120" y="4754880"/>
            <a:ext cx="3794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Large-Scale Methods</a:t>
            </a:r>
            <a:endParaRPr lang="en-US" sz="2200" dirty="0"/>
          </a:p>
        </p:txBody>
      </p:sp>
      <p:sp>
        <p:nvSpPr>
          <p:cNvPr id="29" name="Text 23"/>
          <p:cNvSpPr/>
          <p:nvPr/>
        </p:nvSpPr>
        <p:spPr>
          <a:xfrm>
            <a:off x="6858000" y="5715000"/>
            <a:ext cx="45262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B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Column generation, Dantzig-Wolfe, Benders decomposition, and Lagrangian relaxation.</a:t>
            </a:r>
            <a:endParaRPr lang="en-US" sz="1300" dirty="0"/>
          </a:p>
        </p:txBody>
      </p:sp>
      <p:sp>
        <p:nvSpPr>
          <p:cNvPr id="30" name="Text 24"/>
          <p:cNvSpPr/>
          <p:nvPr/>
        </p:nvSpPr>
        <p:spPr>
          <a:xfrm>
            <a:off x="594360" y="649224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A61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ISYE 671  •  Spring 2026  •  Dr. Ziteng Wang</a:t>
            </a:r>
            <a:endParaRPr lang="en-US" sz="900" dirty="0"/>
          </a:p>
        </p:txBody>
      </p:sp>
      <p:sp>
        <p:nvSpPr>
          <p:cNvPr id="31" name="Text 25"/>
          <p:cNvSpPr/>
          <p:nvPr/>
        </p:nvSpPr>
        <p:spPr>
          <a:xfrm>
            <a:off x="11064240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1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E276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1841480" y="0"/>
            <a:ext cx="320040" cy="685800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31520" y="2194560"/>
            <a:ext cx="10058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i="1" dirty="0">
                <a:solidFill>
                  <a:srgbClr val="CADCF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strong foundation.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731520" y="2743200"/>
            <a:ext cx="10058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i="1" dirty="0">
                <a:solidFill>
                  <a:srgbClr val="CADCF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But only the beginning.</a:t>
            </a:r>
            <a:endParaRPr lang="en-US" sz="3200" dirty="0"/>
          </a:p>
        </p:txBody>
      </p:sp>
      <p:sp>
        <p:nvSpPr>
          <p:cNvPr id="5" name="Shape 3"/>
          <p:cNvSpPr/>
          <p:nvPr/>
        </p:nvSpPr>
        <p:spPr>
          <a:xfrm>
            <a:off x="731520" y="3657600"/>
            <a:ext cx="2286000" cy="73152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31520" y="3840480"/>
            <a:ext cx="100584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now?</a:t>
            </a:r>
            <a:endParaRPr lang="en-US" sz="9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E276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1841480" y="0"/>
            <a:ext cx="320040" cy="685800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31520" y="2560320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600" kern="0" dirty="0">
                <a:solidFill>
                  <a:srgbClr val="D4A0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02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731520" y="3017520"/>
            <a:ext cx="1097280" cy="4572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31520" y="3200400"/>
            <a:ext cx="109728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Deepening LP Theory</a:t>
            </a:r>
            <a:endParaRPr lang="en-US" sz="5600" dirty="0"/>
          </a:p>
        </p:txBody>
      </p:sp>
      <p:sp>
        <p:nvSpPr>
          <p:cNvPr id="6" name="Text 4"/>
          <p:cNvSpPr/>
          <p:nvPr/>
        </p:nvSpPr>
        <p:spPr>
          <a:xfrm>
            <a:off x="731520" y="4389120"/>
            <a:ext cx="10058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i="1" dirty="0">
                <a:solidFill>
                  <a:srgbClr val="CADCF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Geometry · Simplex · Interior Point · Duality</a:t>
            </a:r>
            <a:endParaRPr lang="en-US" sz="2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A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548640"/>
            <a:ext cx="228600" cy="50292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411480"/>
            <a:ext cx="10515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400" kern="0" dirty="0">
                <a:solidFill>
                  <a:srgbClr val="D4A0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2.1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94360" y="749808"/>
            <a:ext cx="10515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Geometry of Linear Programming</a:t>
            </a:r>
            <a:endParaRPr lang="en-US" sz="3000" dirty="0"/>
          </a:p>
        </p:txBody>
      </p:sp>
      <p:sp>
        <p:nvSpPr>
          <p:cNvPr id="6" name="Text 4"/>
          <p:cNvSpPr/>
          <p:nvPr/>
        </p:nvSpPr>
        <p:spPr>
          <a:xfrm>
            <a:off x="731520" y="1737360"/>
            <a:ext cx="5486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i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Every LP has a geometric interpretation.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731520" y="2331720"/>
            <a:ext cx="54864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B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The feasible region of an LP is a </a:t>
            </a:r>
            <a:pPr indent="0" marL="0">
              <a:buNone/>
            </a:pPr>
            <a:r>
              <a:rPr lang="en-US" sz="1400" b="1" dirty="0">
                <a:solidFill>
                  <a:srgbClr val="D4A0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polyhedron</a:t>
            </a:r>
            <a:pPr indent="0" marL="0">
              <a:buNone/>
            </a:pPr>
            <a:r>
              <a:rPr lang="en-US" sz="1400" dirty="0">
                <a:solidFill>
                  <a:srgbClr val="1B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 — the intersection of finitely many halfspaces. Optimal solutions, when they exist, occur at </a:t>
            </a:r>
            <a:pPr indent="0" marL="0">
              <a:buNone/>
            </a:pPr>
            <a:r>
              <a:rPr lang="en-US" sz="1400" b="1" dirty="0">
                <a:solidFill>
                  <a:srgbClr val="D4A0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vertices</a:t>
            </a:r>
            <a:pPr indent="0" marL="0">
              <a:buNone/>
            </a:pPr>
            <a:r>
              <a:rPr lang="en-US" sz="1400" dirty="0">
                <a:solidFill>
                  <a:srgbClr val="1B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 (extreme points) of this polyhedron.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731520" y="356616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ideas to master: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822960" y="3931920"/>
            <a:ext cx="548640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B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Convex sets and polyhedra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B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Vertex / extreme ray representation (Minkowski-Weyl)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B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Geometry of degeneracy, alternative optima, unboundedness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6583680" y="1691640"/>
            <a:ext cx="4937760" cy="4114800"/>
          </a:xfrm>
          <a:prstGeom prst="rect">
            <a:avLst/>
          </a:prstGeom>
          <a:solidFill>
            <a:srgbClr val="FFFFFF"/>
          </a:solidFill>
          <a:ln w="9525">
            <a:solidFill>
              <a:srgbClr val="D5DBE8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8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6903720" y="5212080"/>
            <a:ext cx="4023360" cy="0"/>
          </a:xfrm>
          <a:prstGeom prst="line">
            <a:avLst/>
          </a:prstGeom>
          <a:noFill/>
          <a:ln w="12700">
            <a:solidFill>
              <a:srgbClr val="5A6178"/>
            </a:solidFill>
            <a:prstDash val="solid"/>
            <a:tailEnd type="triangle"/>
          </a:ln>
        </p:spPr>
      </p:sp>
      <p:sp>
        <p:nvSpPr>
          <p:cNvPr id="12" name="Shape 10"/>
          <p:cNvSpPr/>
          <p:nvPr/>
        </p:nvSpPr>
        <p:spPr>
          <a:xfrm>
            <a:off x="7040880" y="5349240"/>
            <a:ext cx="0" cy="-3291840"/>
          </a:xfrm>
          <a:prstGeom prst="line">
            <a:avLst/>
          </a:prstGeom>
          <a:noFill/>
          <a:ln w="12700">
            <a:solidFill>
              <a:srgbClr val="5A6178"/>
            </a:solidFill>
            <a:prstDash val="solid"/>
            <a:tailEnd type="triangle"/>
          </a:ln>
        </p:spPr>
      </p:sp>
      <p:sp>
        <p:nvSpPr>
          <p:cNvPr id="13" name="Shape 11"/>
          <p:cNvSpPr/>
          <p:nvPr/>
        </p:nvSpPr>
        <p:spPr>
          <a:xfrm>
            <a:off x="9784080" y="5212080"/>
            <a:ext cx="588500" cy="-1530100"/>
          </a:xfrm>
          <a:prstGeom prst="line">
            <a:avLst/>
          </a:prstGeom>
          <a:noFill/>
          <a:ln w="22860">
            <a:solidFill>
              <a:srgbClr val="1E2761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10517681" y="4262907"/>
            <a:ext cx="-1924402" cy="-1667815"/>
          </a:xfrm>
          <a:prstGeom prst="line">
            <a:avLst/>
          </a:prstGeom>
          <a:noFill/>
          <a:ln w="22860">
            <a:solidFill>
              <a:srgbClr val="1E2761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9228337" y="2762909"/>
            <a:ext cx="-2187457" cy="437491"/>
          </a:xfrm>
          <a:prstGeom prst="line">
            <a:avLst/>
          </a:prstGeom>
          <a:noFill/>
          <a:ln w="22860">
            <a:solidFill>
              <a:srgbClr val="1E2761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6949440" y="5120640"/>
            <a:ext cx="182880" cy="182880"/>
          </a:xfrm>
          <a:prstGeom prst="ellipse">
            <a:avLst/>
          </a:prstGeom>
          <a:solidFill>
            <a:srgbClr val="D4A017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9692640" y="5120640"/>
            <a:ext cx="182880" cy="182880"/>
          </a:xfrm>
          <a:prstGeom prst="ellipse">
            <a:avLst/>
          </a:prstGeom>
          <a:solidFill>
            <a:srgbClr val="D4A017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10149840" y="3931920"/>
            <a:ext cx="182880" cy="182880"/>
          </a:xfrm>
          <a:prstGeom prst="ellipse">
            <a:avLst/>
          </a:prstGeom>
          <a:solidFill>
            <a:srgbClr val="D4A017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6949440" y="3108960"/>
            <a:ext cx="182880" cy="182880"/>
          </a:xfrm>
          <a:prstGeom prst="ellipse">
            <a:avLst/>
          </a:prstGeom>
          <a:solidFill>
            <a:srgbClr val="D4A017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8723376" y="2688336"/>
            <a:ext cx="292608" cy="292608"/>
          </a:xfrm>
          <a:prstGeom prst="ellipse">
            <a:avLst/>
          </a:prstGeom>
          <a:solidFill>
            <a:srgbClr val="D4A017"/>
          </a:solidFill>
          <a:ln w="31750">
            <a:solidFill>
              <a:srgbClr val="141A47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9052560" y="2651760"/>
            <a:ext cx="1188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b="1" i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optimum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7863840" y="4480560"/>
            <a:ext cx="822960" cy="-1463040"/>
          </a:xfrm>
          <a:prstGeom prst="line">
            <a:avLst/>
          </a:prstGeom>
          <a:noFill/>
          <a:ln w="38100">
            <a:solidFill>
              <a:srgbClr val="D4A017"/>
            </a:solidFill>
            <a:prstDash val="solid"/>
            <a:tailEnd type="triangle"/>
          </a:ln>
        </p:spPr>
      </p:sp>
      <p:sp>
        <p:nvSpPr>
          <p:cNvPr id="23" name="Text 21"/>
          <p:cNvSpPr/>
          <p:nvPr/>
        </p:nvSpPr>
        <p:spPr>
          <a:xfrm>
            <a:off x="7498080" y="438912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i="1" dirty="0">
                <a:solidFill>
                  <a:srgbClr val="D4A01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</a:t>
            </a:r>
            <a:endParaRPr lang="en-US" sz="1800" dirty="0"/>
          </a:p>
        </p:txBody>
      </p:sp>
      <p:sp>
        <p:nvSpPr>
          <p:cNvPr id="24" name="Text 22"/>
          <p:cNvSpPr/>
          <p:nvPr/>
        </p:nvSpPr>
        <p:spPr>
          <a:xfrm>
            <a:off x="10881360" y="525780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5A617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x₁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6720840" y="169164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5A617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x₂</a:t>
            </a:r>
            <a:endParaRPr lang="en-US" sz="1100" dirty="0"/>
          </a:p>
        </p:txBody>
      </p:sp>
      <p:sp>
        <p:nvSpPr>
          <p:cNvPr id="26" name="Text 24"/>
          <p:cNvSpPr/>
          <p:nvPr/>
        </p:nvSpPr>
        <p:spPr>
          <a:xfrm>
            <a:off x="6583680" y="5532120"/>
            <a:ext cx="4937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i="1" dirty="0">
                <a:solidFill>
                  <a:srgbClr val="5A61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Feasible region &amp; vertices</a:t>
            </a:r>
            <a:endParaRPr lang="en-US" sz="1000" dirty="0"/>
          </a:p>
        </p:txBody>
      </p:sp>
      <p:sp>
        <p:nvSpPr>
          <p:cNvPr id="27" name="Shape 25"/>
          <p:cNvSpPr/>
          <p:nvPr/>
        </p:nvSpPr>
        <p:spPr>
          <a:xfrm>
            <a:off x="731520" y="5806440"/>
            <a:ext cx="10698480" cy="502920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914400" y="5833872"/>
            <a:ext cx="10424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D4A0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Read next:  </a:t>
            </a:r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Bertsimas &amp; Tsitsiklis, </a:t>
            </a:r>
            <a:pPr indent="0" marL="0">
              <a:buNone/>
            </a:pPr>
            <a:r>
              <a:rPr lang="en-US" sz="12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Introduction to Linear Optimization</a:t>
            </a:r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 (Ch. 2–3)  •  Chvátal, </a:t>
            </a:r>
            <a:pPr indent="0" marL="0">
              <a:buNone/>
            </a:pPr>
            <a:r>
              <a:rPr lang="en-US" sz="12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Linear Programming</a:t>
            </a:r>
            <a:endParaRPr lang="en-US" sz="1200" dirty="0"/>
          </a:p>
        </p:txBody>
      </p:sp>
      <p:sp>
        <p:nvSpPr>
          <p:cNvPr id="29" name="Text 27"/>
          <p:cNvSpPr/>
          <p:nvPr/>
        </p:nvSpPr>
        <p:spPr>
          <a:xfrm>
            <a:off x="594360" y="649224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A61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ISYE 671  •  Spring 2026  •  Dr. Ziteng Wang</a:t>
            </a:r>
            <a:endParaRPr lang="en-US" sz="900" dirty="0"/>
          </a:p>
        </p:txBody>
      </p:sp>
      <p:sp>
        <p:nvSpPr>
          <p:cNvPr id="30" name="Text 28"/>
          <p:cNvSpPr/>
          <p:nvPr/>
        </p:nvSpPr>
        <p:spPr>
          <a:xfrm>
            <a:off x="11064240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1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A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548640"/>
            <a:ext cx="228600" cy="50292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411480"/>
            <a:ext cx="10515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400" kern="0" dirty="0">
                <a:solidFill>
                  <a:srgbClr val="D4A0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2.2 – 2.3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94360" y="749808"/>
            <a:ext cx="10515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Two Algorithms, One Problem</a:t>
            </a:r>
            <a:endParaRPr lang="en-US" sz="3000" dirty="0"/>
          </a:p>
        </p:txBody>
      </p:sp>
      <p:sp>
        <p:nvSpPr>
          <p:cNvPr id="6" name="Shape 4"/>
          <p:cNvSpPr/>
          <p:nvPr/>
        </p:nvSpPr>
        <p:spPr>
          <a:xfrm>
            <a:off x="731520" y="1691640"/>
            <a:ext cx="5257800" cy="3931920"/>
          </a:xfrm>
          <a:prstGeom prst="rect">
            <a:avLst/>
          </a:prstGeom>
          <a:solidFill>
            <a:srgbClr val="FFFFFF"/>
          </a:solidFill>
          <a:ln w="9525">
            <a:solidFill>
              <a:srgbClr val="D5DBE8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8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731520" y="1691640"/>
            <a:ext cx="5257800" cy="502920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005840" y="1691640"/>
            <a:ext cx="4709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3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SIMPLEX METHOD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1005840" y="2286000"/>
            <a:ext cx="4709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D4A01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Dantzig, 1947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1005840" y="2651760"/>
            <a:ext cx="47091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B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Walks along the edges of the feasible polyhedron, pivoting from vertex to vertex.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1005840" y="3520440"/>
            <a:ext cx="4709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Deepen your understanding: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1097280" y="3840480"/>
            <a:ext cx="4617720" cy="1737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B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Revised simplex method</a:t>
            </a:r>
            <a:endParaRPr lang="en-US" sz="12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B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Anti-cycling (Bland, lexicographic)</a:t>
            </a:r>
            <a:endParaRPr lang="en-US" sz="12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B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Worst-case vs. practical complexity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6355080" y="1691640"/>
            <a:ext cx="5257800" cy="3931920"/>
          </a:xfrm>
          <a:prstGeom prst="rect">
            <a:avLst/>
          </a:prstGeom>
          <a:solidFill>
            <a:srgbClr val="FFFFFF"/>
          </a:solidFill>
          <a:ln w="9525">
            <a:solidFill>
              <a:srgbClr val="D5DBE8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8000"/>
              </a:srgbClr>
            </a:outerShdw>
          </a:effectLst>
        </p:spPr>
      </p:sp>
      <p:sp>
        <p:nvSpPr>
          <p:cNvPr id="14" name="Shape 12"/>
          <p:cNvSpPr/>
          <p:nvPr/>
        </p:nvSpPr>
        <p:spPr>
          <a:xfrm>
            <a:off x="6355080" y="1691640"/>
            <a:ext cx="5257800" cy="50292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629400" y="1691640"/>
            <a:ext cx="4709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300" kern="0" dirty="0">
                <a:solidFill>
                  <a:srgbClr val="141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INTERIOR POINT METHODS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6629400" y="2286000"/>
            <a:ext cx="4709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Karmarkar, 1984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6629400" y="2651760"/>
            <a:ext cx="47091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B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Moves through the interior of the feasible region — polynomial-time, competitive with simplex.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6629400" y="3520440"/>
            <a:ext cx="4709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Deepen your understanding: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6720840" y="3840480"/>
            <a:ext cx="4617720" cy="1737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B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Primal-dual path-following methods</a:t>
            </a:r>
            <a:endParaRPr lang="en-US" sz="12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B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Central path &amp; barrier functions</a:t>
            </a:r>
            <a:endParaRPr lang="en-US" sz="12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B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Strong performance on large-scale LPs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731520" y="5806440"/>
            <a:ext cx="10698480" cy="502920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914400" y="5833872"/>
            <a:ext cx="10424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D4A0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Read next:  </a:t>
            </a:r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Wright, </a:t>
            </a:r>
            <a:pPr indent="0" marL="0">
              <a:buNone/>
            </a:pPr>
            <a:r>
              <a:rPr lang="en-US" sz="12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Primal-Dual Interior-Point Methods</a:t>
            </a:r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  •  Nocedal &amp; Wright, </a:t>
            </a:r>
            <a:pPr indent="0" marL="0">
              <a:buNone/>
            </a:pPr>
            <a:r>
              <a:rPr lang="en-US" sz="12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Numerical Optimization</a:t>
            </a:r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 (Ch. 14)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594360" y="649224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A61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ISYE 671  •  Spring 2026  •  Dr. Ziteng Wang</a:t>
            </a:r>
            <a:endParaRPr lang="en-US" sz="900" dirty="0"/>
          </a:p>
        </p:txBody>
      </p:sp>
      <p:sp>
        <p:nvSpPr>
          <p:cNvPr id="23" name="Text 21"/>
          <p:cNvSpPr/>
          <p:nvPr/>
        </p:nvSpPr>
        <p:spPr>
          <a:xfrm>
            <a:off x="11064240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1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A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548640"/>
            <a:ext cx="228600" cy="50292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411480"/>
            <a:ext cx="10515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400" kern="0" dirty="0">
                <a:solidFill>
                  <a:srgbClr val="D4A0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2.4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94360" y="749808"/>
            <a:ext cx="10515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Duality: A Deeper Look</a:t>
            </a:r>
            <a:endParaRPr lang="en-US" sz="3000" dirty="0"/>
          </a:p>
        </p:txBody>
      </p:sp>
      <p:sp>
        <p:nvSpPr>
          <p:cNvPr id="6" name="Text 4"/>
          <p:cNvSpPr/>
          <p:nvPr/>
        </p:nvSpPr>
        <p:spPr>
          <a:xfrm>
            <a:off x="731520" y="1737360"/>
            <a:ext cx="5486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i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Every LP has a dual LP.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731520" y="2331720"/>
            <a:ext cx="54864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B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relationship between primal and dual is one of the most profound ideas in optimization — with consequences reaching into economics, game theory, and machine learning.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731520" y="3703320"/>
            <a:ext cx="2697480" cy="1005840"/>
          </a:xfrm>
          <a:prstGeom prst="rect">
            <a:avLst/>
          </a:prstGeom>
          <a:solidFill>
            <a:srgbClr val="E8EFFD"/>
          </a:solidFill>
          <a:ln w="6350">
            <a:solidFill>
              <a:srgbClr val="D5DBE8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731520" y="3703320"/>
            <a:ext cx="73152" cy="100584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914400" y="3813048"/>
            <a:ext cx="2423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Strong duality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914400" y="4142232"/>
            <a:ext cx="2423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B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Optimal values coincide.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3520440" y="3703320"/>
            <a:ext cx="2697480" cy="1005840"/>
          </a:xfrm>
          <a:prstGeom prst="rect">
            <a:avLst/>
          </a:prstGeom>
          <a:solidFill>
            <a:srgbClr val="E8EFFD"/>
          </a:solidFill>
          <a:ln w="6350">
            <a:solidFill>
              <a:srgbClr val="D5DBE8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3520440" y="3703320"/>
            <a:ext cx="73152" cy="100584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3703320" y="3813048"/>
            <a:ext cx="2423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Complementary slackness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3703320" y="4142232"/>
            <a:ext cx="2423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B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Links primal &amp; dual solutions.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731520" y="4818888"/>
            <a:ext cx="2697480" cy="1005840"/>
          </a:xfrm>
          <a:prstGeom prst="rect">
            <a:avLst/>
          </a:prstGeom>
          <a:solidFill>
            <a:srgbClr val="E8EFFD"/>
          </a:solidFill>
          <a:ln w="6350">
            <a:solidFill>
              <a:srgbClr val="D5DBE8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731520" y="4818888"/>
            <a:ext cx="73152" cy="100584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914400" y="4928616"/>
            <a:ext cx="2423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Shadow prices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914400" y="5257800"/>
            <a:ext cx="2423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B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Economic interpretation of dual variables.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3520440" y="4818888"/>
            <a:ext cx="2697480" cy="1005840"/>
          </a:xfrm>
          <a:prstGeom prst="rect">
            <a:avLst/>
          </a:prstGeom>
          <a:solidFill>
            <a:srgbClr val="E8EFFD"/>
          </a:solidFill>
          <a:ln w="6350">
            <a:solidFill>
              <a:srgbClr val="D5DBE8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3520440" y="4818888"/>
            <a:ext cx="73152" cy="100584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3703320" y="4928616"/>
            <a:ext cx="2423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Farkas' lemma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3703320" y="5257800"/>
            <a:ext cx="2423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B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theoretical bedrock.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6583680" y="1691640"/>
            <a:ext cx="4937760" cy="4114800"/>
          </a:xfrm>
          <a:prstGeom prst="rect">
            <a:avLst/>
          </a:prstGeom>
          <a:solidFill>
            <a:srgbClr val="FFFFFF"/>
          </a:solidFill>
          <a:ln w="9525">
            <a:solidFill>
              <a:srgbClr val="D5DBE8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8000"/>
              </a:srgbClr>
            </a:outerShdw>
          </a:effectLst>
        </p:spPr>
      </p:sp>
      <p:sp>
        <p:nvSpPr>
          <p:cNvPr id="25" name="Shape 23"/>
          <p:cNvSpPr/>
          <p:nvPr/>
        </p:nvSpPr>
        <p:spPr>
          <a:xfrm>
            <a:off x="6858000" y="2148840"/>
            <a:ext cx="1920240" cy="1554480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6858000" y="2194560"/>
            <a:ext cx="1920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spc="300" kern="0" dirty="0">
                <a:solidFill>
                  <a:srgbClr val="D4A0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PRIMAL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6858000" y="2560320"/>
            <a:ext cx="19202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i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min  cᵀx</a:t>
            </a:r>
            <a:endParaRPr lang="en-US" sz="1600" dirty="0"/>
          </a:p>
          <a:p>
            <a:pPr algn="ctr" indent="0" marL="0">
              <a:buNone/>
            </a:pPr>
            <a:r>
              <a:rPr lang="en-US" sz="1600" i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s.t.  Ax ≥ b</a:t>
            </a:r>
            <a:endParaRPr lang="en-US" sz="1600" dirty="0"/>
          </a:p>
          <a:p>
            <a:pPr algn="ctr" indent="0" marL="0">
              <a:buNone/>
            </a:pPr>
            <a:r>
              <a:rPr lang="en-US" sz="1600" i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 xml:space="preserve">         x ≥ 0</a:t>
            </a:r>
            <a:endParaRPr lang="en-US" sz="1600" dirty="0"/>
          </a:p>
        </p:txBody>
      </p:sp>
      <p:sp>
        <p:nvSpPr>
          <p:cNvPr id="28" name="Shape 26"/>
          <p:cNvSpPr/>
          <p:nvPr/>
        </p:nvSpPr>
        <p:spPr>
          <a:xfrm>
            <a:off x="9326880" y="2148840"/>
            <a:ext cx="1920240" cy="155448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9326880" y="2194560"/>
            <a:ext cx="1920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spc="300" kern="0" dirty="0">
                <a:solidFill>
                  <a:srgbClr val="141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DUAL</a:t>
            </a:r>
            <a:endParaRPr lang="en-US" sz="1100" dirty="0"/>
          </a:p>
        </p:txBody>
      </p:sp>
      <p:sp>
        <p:nvSpPr>
          <p:cNvPr id="30" name="Text 28"/>
          <p:cNvSpPr/>
          <p:nvPr/>
        </p:nvSpPr>
        <p:spPr>
          <a:xfrm>
            <a:off x="9326880" y="2560320"/>
            <a:ext cx="19202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i="1" dirty="0">
                <a:solidFill>
                  <a:srgbClr val="141A4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max  bᵀy</a:t>
            </a:r>
            <a:endParaRPr lang="en-US" sz="1600" dirty="0"/>
          </a:p>
          <a:p>
            <a:pPr algn="ctr" indent="0" marL="0">
              <a:buNone/>
            </a:pPr>
            <a:r>
              <a:rPr lang="en-US" sz="1600" i="1" dirty="0">
                <a:solidFill>
                  <a:srgbClr val="141A4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s.t.  Aᵀy ≤ c</a:t>
            </a:r>
            <a:endParaRPr lang="en-US" sz="1600" dirty="0"/>
          </a:p>
          <a:p>
            <a:pPr algn="ctr" indent="0" marL="0">
              <a:buNone/>
            </a:pPr>
            <a:r>
              <a:rPr lang="en-US" sz="1600" i="1" dirty="0">
                <a:solidFill>
                  <a:srgbClr val="141A4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 xml:space="preserve">         y ≥ 0</a:t>
            </a:r>
            <a:endParaRPr lang="en-US" sz="1600" dirty="0"/>
          </a:p>
        </p:txBody>
      </p:sp>
      <p:sp>
        <p:nvSpPr>
          <p:cNvPr id="31" name="Shape 29"/>
          <p:cNvSpPr/>
          <p:nvPr/>
        </p:nvSpPr>
        <p:spPr>
          <a:xfrm>
            <a:off x="8778240" y="2880360"/>
            <a:ext cx="548640" cy="0"/>
          </a:xfrm>
          <a:prstGeom prst="line">
            <a:avLst/>
          </a:prstGeom>
          <a:noFill/>
          <a:ln w="25400">
            <a:solidFill>
              <a:srgbClr val="1B1F36"/>
            </a:solidFill>
            <a:prstDash val="solid"/>
            <a:headEnd type="triangle"/>
            <a:tailEnd type="triangle"/>
          </a:ln>
        </p:spPr>
      </p:sp>
      <p:sp>
        <p:nvSpPr>
          <p:cNvPr id="32" name="Shape 30"/>
          <p:cNvSpPr/>
          <p:nvPr/>
        </p:nvSpPr>
        <p:spPr>
          <a:xfrm>
            <a:off x="6858000" y="4160520"/>
            <a:ext cx="4389120" cy="0"/>
          </a:xfrm>
          <a:prstGeom prst="line">
            <a:avLst/>
          </a:prstGeom>
          <a:noFill/>
          <a:ln w="25400">
            <a:solidFill>
              <a:srgbClr val="D4A017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858000" y="4297680"/>
            <a:ext cx="4389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spc="200" kern="0" dirty="0">
                <a:solidFill>
                  <a:srgbClr val="D4A0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 optimality</a:t>
            </a:r>
            <a:endParaRPr lang="en-US" sz="1100" dirty="0"/>
          </a:p>
        </p:txBody>
      </p:sp>
      <p:sp>
        <p:nvSpPr>
          <p:cNvPr id="34" name="Text 32"/>
          <p:cNvSpPr/>
          <p:nvPr/>
        </p:nvSpPr>
        <p:spPr>
          <a:xfrm>
            <a:off x="6858000" y="4617720"/>
            <a:ext cx="4389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i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cᵀx* = bᵀy*</a:t>
            </a:r>
            <a:endParaRPr lang="en-US" sz="2400" dirty="0"/>
          </a:p>
        </p:txBody>
      </p:sp>
      <p:sp>
        <p:nvSpPr>
          <p:cNvPr id="35" name="Text 33"/>
          <p:cNvSpPr/>
          <p:nvPr/>
        </p:nvSpPr>
        <p:spPr>
          <a:xfrm>
            <a:off x="6858000" y="5148072"/>
            <a:ext cx="4389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i="1" dirty="0">
                <a:solidFill>
                  <a:srgbClr val="5A61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Strong duality theorem</a:t>
            </a:r>
            <a:endParaRPr lang="en-US" sz="1100" dirty="0"/>
          </a:p>
        </p:txBody>
      </p:sp>
      <p:sp>
        <p:nvSpPr>
          <p:cNvPr id="36" name="Text 34"/>
          <p:cNvSpPr/>
          <p:nvPr/>
        </p:nvSpPr>
        <p:spPr>
          <a:xfrm>
            <a:off x="594360" y="649224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A61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ISYE 671  •  Spring 2026  •  Dr. Ziteng Wang</a:t>
            </a:r>
            <a:endParaRPr lang="en-US" sz="900" dirty="0"/>
          </a:p>
        </p:txBody>
      </p:sp>
      <p:sp>
        <p:nvSpPr>
          <p:cNvPr id="37" name="Text 35"/>
          <p:cNvSpPr/>
          <p:nvPr/>
        </p:nvSpPr>
        <p:spPr>
          <a:xfrm>
            <a:off x="11064240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1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E276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1841480" y="0"/>
            <a:ext cx="320040" cy="685800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31520" y="2560320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600" kern="0" dirty="0">
                <a:solidFill>
                  <a:srgbClr val="D4A0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03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731520" y="3017520"/>
            <a:ext cx="1097280" cy="4572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31520" y="3200400"/>
            <a:ext cx="109728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Sensitivity Analysis</a:t>
            </a:r>
            <a:endParaRPr lang="en-US" sz="5600" dirty="0"/>
          </a:p>
        </p:txBody>
      </p:sp>
      <p:sp>
        <p:nvSpPr>
          <p:cNvPr id="6" name="Text 4"/>
          <p:cNvSpPr/>
          <p:nvPr/>
        </p:nvSpPr>
        <p:spPr>
          <a:xfrm>
            <a:off x="731520" y="4389120"/>
            <a:ext cx="10058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i="1" dirty="0">
                <a:solidFill>
                  <a:srgbClr val="CADCF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Understanding the value of information.</a:t>
            </a:r>
            <a:endParaRPr lang="en-US" sz="2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A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548640"/>
            <a:ext cx="228600" cy="50292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411480"/>
            <a:ext cx="10515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400" kern="0" dirty="0">
                <a:solidFill>
                  <a:srgbClr val="D4A0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IT MATTERS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94360" y="749808"/>
            <a:ext cx="10515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Question Every Modeler Must Answer</a:t>
            </a:r>
            <a:endParaRPr lang="en-US" sz="3000" dirty="0"/>
          </a:p>
        </p:txBody>
      </p:sp>
      <p:sp>
        <p:nvSpPr>
          <p:cNvPr id="6" name="Shape 4"/>
          <p:cNvSpPr/>
          <p:nvPr/>
        </p:nvSpPr>
        <p:spPr>
          <a:xfrm>
            <a:off x="731520" y="1737360"/>
            <a:ext cx="10698480" cy="1234440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14400" y="1783080"/>
            <a:ext cx="1033272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i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“How does the optimal solution change when the data change?”</a:t>
            </a:r>
            <a:endParaRPr lang="en-US" sz="2600" dirty="0"/>
          </a:p>
        </p:txBody>
      </p:sp>
      <p:sp>
        <p:nvSpPr>
          <p:cNvPr id="8" name="Shape 6"/>
          <p:cNvSpPr/>
          <p:nvPr/>
        </p:nvSpPr>
        <p:spPr>
          <a:xfrm>
            <a:off x="731520" y="3154680"/>
            <a:ext cx="5257800" cy="2560320"/>
          </a:xfrm>
          <a:prstGeom prst="rect">
            <a:avLst/>
          </a:prstGeom>
          <a:solidFill>
            <a:srgbClr val="FFFFFF"/>
          </a:solidFill>
          <a:ln w="9525">
            <a:solidFill>
              <a:srgbClr val="D5DBE8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8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960120" y="3383280"/>
            <a:ext cx="640080" cy="640080"/>
          </a:xfrm>
          <a:prstGeom prst="ellipse">
            <a:avLst/>
          </a:prstGeom>
          <a:solidFill>
            <a:srgbClr val="E8EFFD"/>
          </a:solidFill>
          <a:ln w="12700">
            <a:solidFill>
              <a:srgbClr val="E8EFFD"/>
            </a:solidFill>
            <a:prstDash val="solid"/>
          </a:ln>
        </p:spPr>
      </p:sp>
      <p:pic>
        <p:nvPicPr>
          <p:cNvPr id="10" name="Image 0" descr="preencode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7280" y="3520440"/>
            <a:ext cx="365760" cy="365760"/>
          </a:xfrm>
          <a:prstGeom prst="rect">
            <a:avLst/>
          </a:prstGeom>
        </p:spPr>
      </p:pic>
      <p:sp>
        <p:nvSpPr>
          <p:cNvPr id="11" name="Text 8"/>
          <p:cNvSpPr/>
          <p:nvPr/>
        </p:nvSpPr>
        <p:spPr>
          <a:xfrm>
            <a:off x="1737360" y="3429000"/>
            <a:ext cx="4251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Theory</a:t>
            </a:r>
            <a:endParaRPr lang="en-US" sz="2200" dirty="0"/>
          </a:p>
        </p:txBody>
      </p:sp>
      <p:sp>
        <p:nvSpPr>
          <p:cNvPr id="12" name="Text 9"/>
          <p:cNvSpPr/>
          <p:nvPr/>
        </p:nvSpPr>
        <p:spPr>
          <a:xfrm>
            <a:off x="1737360" y="3840480"/>
            <a:ext cx="4251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D4A0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Rooted in LP duality.</a:t>
            </a:r>
            <a:endParaRPr lang="en-US" sz="1200" dirty="0"/>
          </a:p>
        </p:txBody>
      </p:sp>
      <p:sp>
        <p:nvSpPr>
          <p:cNvPr id="13" name="Text 10"/>
          <p:cNvSpPr/>
          <p:nvPr/>
        </p:nvSpPr>
        <p:spPr>
          <a:xfrm>
            <a:off x="960120" y="4343400"/>
            <a:ext cx="4983480" cy="1325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200" dirty="0">
                <a:solidFill>
                  <a:srgbClr val="1B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Ranging analysis (objective, RHS)</a:t>
            </a:r>
            <a:endParaRPr lang="en-US" sz="12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200" dirty="0">
                <a:solidFill>
                  <a:srgbClr val="1B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Shadow prices &amp; reduced costs</a:t>
            </a:r>
            <a:endParaRPr lang="en-US" sz="12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200" dirty="0">
                <a:solidFill>
                  <a:srgbClr val="1B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100% rule for simultaneous changes</a:t>
            </a:r>
            <a:endParaRPr lang="en-US" sz="12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200" dirty="0">
                <a:solidFill>
                  <a:srgbClr val="1B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Parametric programming</a:t>
            </a:r>
            <a:endParaRPr lang="en-US" sz="1200" dirty="0"/>
          </a:p>
        </p:txBody>
      </p:sp>
      <p:sp>
        <p:nvSpPr>
          <p:cNvPr id="14" name="Shape 11"/>
          <p:cNvSpPr/>
          <p:nvPr/>
        </p:nvSpPr>
        <p:spPr>
          <a:xfrm>
            <a:off x="6172200" y="3154680"/>
            <a:ext cx="5257800" cy="2560320"/>
          </a:xfrm>
          <a:prstGeom prst="rect">
            <a:avLst/>
          </a:prstGeom>
          <a:solidFill>
            <a:srgbClr val="FFFFFF"/>
          </a:solidFill>
          <a:ln w="9525">
            <a:solidFill>
              <a:srgbClr val="D5DBE8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8000"/>
              </a:srgbClr>
            </a:outerShdw>
          </a:effectLst>
        </p:spPr>
      </p:sp>
      <p:sp>
        <p:nvSpPr>
          <p:cNvPr id="15" name="Shape 12"/>
          <p:cNvSpPr/>
          <p:nvPr/>
        </p:nvSpPr>
        <p:spPr>
          <a:xfrm>
            <a:off x="6400800" y="3383280"/>
            <a:ext cx="640080" cy="640080"/>
          </a:xfrm>
          <a:prstGeom prst="ellipse">
            <a:avLst/>
          </a:prstGeom>
          <a:solidFill>
            <a:srgbClr val="FFF4D6"/>
          </a:solidFill>
          <a:ln w="12700">
            <a:solidFill>
              <a:srgbClr val="FFF4D6"/>
            </a:solidFill>
            <a:prstDash val="solid"/>
          </a:ln>
        </p:spPr>
      </p:sp>
      <p:pic>
        <p:nvPicPr>
          <p:cNvPr id="16" name="Image 1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7960" y="3520440"/>
            <a:ext cx="365760" cy="365760"/>
          </a:xfrm>
          <a:prstGeom prst="rect">
            <a:avLst/>
          </a:prstGeom>
        </p:spPr>
      </p:pic>
      <p:sp>
        <p:nvSpPr>
          <p:cNvPr id="17" name="Text 13"/>
          <p:cNvSpPr/>
          <p:nvPr/>
        </p:nvSpPr>
        <p:spPr>
          <a:xfrm>
            <a:off x="7178040" y="3429000"/>
            <a:ext cx="4251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Practice</a:t>
            </a:r>
            <a:endParaRPr lang="en-US" sz="2200" dirty="0"/>
          </a:p>
        </p:txBody>
      </p:sp>
      <p:sp>
        <p:nvSpPr>
          <p:cNvPr id="18" name="Text 14"/>
          <p:cNvSpPr/>
          <p:nvPr/>
        </p:nvSpPr>
        <p:spPr>
          <a:xfrm>
            <a:off x="7178040" y="3840480"/>
            <a:ext cx="4251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D4A0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Solver-reported, instantly usable.</a:t>
            </a:r>
            <a:endParaRPr lang="en-US" sz="1200" dirty="0"/>
          </a:p>
        </p:txBody>
      </p:sp>
      <p:sp>
        <p:nvSpPr>
          <p:cNvPr id="19" name="Text 15"/>
          <p:cNvSpPr/>
          <p:nvPr/>
        </p:nvSpPr>
        <p:spPr>
          <a:xfrm>
            <a:off x="6400800" y="4343400"/>
            <a:ext cx="4983480" cy="1325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200" dirty="0">
                <a:solidFill>
                  <a:srgbClr val="1B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Gurobi: dual values, reduced costs, basis status</a:t>
            </a:r>
            <a:endParaRPr lang="en-US" sz="12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200" dirty="0">
                <a:solidFill>
                  <a:srgbClr val="1B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AMPL: .dual on constraints, .rc on variables</a:t>
            </a:r>
            <a:endParaRPr lang="en-US" sz="12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200" dirty="0">
                <a:solidFill>
                  <a:srgbClr val="1B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Fast robustness checks on any optimal solution</a:t>
            </a:r>
            <a:endParaRPr lang="en-US" sz="12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200" dirty="0">
                <a:solidFill>
                  <a:srgbClr val="1B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Essential skill — read your solver output</a:t>
            </a:r>
            <a:endParaRPr lang="en-US" sz="1200" dirty="0"/>
          </a:p>
        </p:txBody>
      </p:sp>
      <p:sp>
        <p:nvSpPr>
          <p:cNvPr id="20" name="Text 16"/>
          <p:cNvSpPr/>
          <p:nvPr/>
        </p:nvSpPr>
        <p:spPr>
          <a:xfrm>
            <a:off x="731520" y="58064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i="1" dirty="0">
                <a:solidFill>
                  <a:srgbClr val="5A617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Separating a modeler who builds a model from one who draws actionable insight from it.</a:t>
            </a:r>
            <a:endParaRPr lang="en-US" sz="1400" dirty="0"/>
          </a:p>
        </p:txBody>
      </p:sp>
      <p:sp>
        <p:nvSpPr>
          <p:cNvPr id="21" name="Text 17"/>
          <p:cNvSpPr/>
          <p:nvPr/>
        </p:nvSpPr>
        <p:spPr>
          <a:xfrm>
            <a:off x="594360" y="649224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A61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ISYE 671  •  Spring 2026  •  Dr. Ziteng Wang</a:t>
            </a:r>
            <a:endParaRPr lang="en-US" sz="900" dirty="0"/>
          </a:p>
        </p:txBody>
      </p:sp>
      <p:sp>
        <p:nvSpPr>
          <p:cNvPr id="22" name="Text 18"/>
          <p:cNvSpPr/>
          <p:nvPr/>
        </p:nvSpPr>
        <p:spPr>
          <a:xfrm>
            <a:off x="11064240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1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E276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1841480" y="0"/>
            <a:ext cx="320040" cy="685800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31520" y="2560320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600" kern="0" dirty="0">
                <a:solidFill>
                  <a:srgbClr val="D4A0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04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731520" y="3017520"/>
            <a:ext cx="1097280" cy="4572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31520" y="3200400"/>
            <a:ext cx="109728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Beyond Linear</a:t>
            </a:r>
            <a:endParaRPr lang="en-US" sz="5600" dirty="0"/>
          </a:p>
        </p:txBody>
      </p:sp>
      <p:sp>
        <p:nvSpPr>
          <p:cNvPr id="6" name="Text 4"/>
          <p:cNvSpPr/>
          <p:nvPr/>
        </p:nvSpPr>
        <p:spPr>
          <a:xfrm>
            <a:off x="731520" y="4389120"/>
            <a:ext cx="10058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i="1" dirty="0">
                <a:solidFill>
                  <a:srgbClr val="CADCF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Nonlinear · Convex · Non-convex Optimization</a:t>
            </a:r>
            <a:endParaRPr lang="en-US" sz="2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A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548640"/>
            <a:ext cx="228600" cy="50292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411480"/>
            <a:ext cx="10515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400" kern="0" dirty="0">
                <a:solidFill>
                  <a:srgbClr val="D4A0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DEFINING DISTINCTION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94360" y="749808"/>
            <a:ext cx="10515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Convex vs. Non-Convex</a:t>
            </a:r>
            <a:endParaRPr lang="en-US" sz="3000" dirty="0"/>
          </a:p>
        </p:txBody>
      </p:sp>
      <p:sp>
        <p:nvSpPr>
          <p:cNvPr id="6" name="Shape 4"/>
          <p:cNvSpPr/>
          <p:nvPr/>
        </p:nvSpPr>
        <p:spPr>
          <a:xfrm>
            <a:off x="731520" y="1691640"/>
            <a:ext cx="5257800" cy="4023360"/>
          </a:xfrm>
          <a:prstGeom prst="rect">
            <a:avLst/>
          </a:prstGeom>
          <a:solidFill>
            <a:srgbClr val="FFFFFF"/>
          </a:solidFill>
          <a:ln w="9525">
            <a:solidFill>
              <a:srgbClr val="D5DBE8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8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731520" y="1691640"/>
            <a:ext cx="5257800" cy="502920"/>
          </a:xfrm>
          <a:prstGeom prst="rect">
            <a:avLst/>
          </a:prstGeom>
          <a:solidFill>
            <a:srgbClr val="2E8B57"/>
          </a:solidFill>
          <a:ln w="12700">
            <a:solidFill>
              <a:srgbClr val="2E8B57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005840" y="1691640"/>
            <a:ext cx="4709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spc="4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CONVEX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1097280" y="3063240"/>
            <a:ext cx="150876" cy="164998"/>
          </a:xfrm>
          <a:prstGeom prst="line">
            <a:avLst/>
          </a:prstGeom>
          <a:noFill/>
          <a:ln w="31750">
            <a:solidFill>
              <a:srgbClr val="1E2761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248156" y="3228238"/>
            <a:ext cx="150876" cy="153619"/>
          </a:xfrm>
          <a:prstGeom prst="line">
            <a:avLst/>
          </a:prstGeom>
          <a:noFill/>
          <a:ln w="31750">
            <a:solidFill>
              <a:srgbClr val="1E2761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399032" y="3381858"/>
            <a:ext cx="150876" cy="142240"/>
          </a:xfrm>
          <a:prstGeom prst="line">
            <a:avLst/>
          </a:prstGeom>
          <a:noFill/>
          <a:ln w="31750">
            <a:solidFill>
              <a:srgbClr val="1E2761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1549908" y="3524098"/>
            <a:ext cx="150876" cy="130861"/>
          </a:xfrm>
          <a:prstGeom prst="line">
            <a:avLst/>
          </a:prstGeom>
          <a:noFill/>
          <a:ln w="31750">
            <a:solidFill>
              <a:srgbClr val="1E2761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1700784" y="3654958"/>
            <a:ext cx="150876" cy="119482"/>
          </a:xfrm>
          <a:prstGeom prst="line">
            <a:avLst/>
          </a:prstGeom>
          <a:noFill/>
          <a:ln w="31750">
            <a:solidFill>
              <a:srgbClr val="1E2761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1851660" y="3774440"/>
            <a:ext cx="150876" cy="108102"/>
          </a:xfrm>
          <a:prstGeom prst="line">
            <a:avLst/>
          </a:prstGeom>
          <a:noFill/>
          <a:ln w="31750">
            <a:solidFill>
              <a:srgbClr val="1E2761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2002536" y="3882542"/>
            <a:ext cx="150876" cy="96723"/>
          </a:xfrm>
          <a:prstGeom prst="line">
            <a:avLst/>
          </a:prstGeom>
          <a:noFill/>
          <a:ln w="31750">
            <a:solidFill>
              <a:srgbClr val="1E2761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2153412" y="3979266"/>
            <a:ext cx="150876" cy="85344"/>
          </a:xfrm>
          <a:prstGeom prst="line">
            <a:avLst/>
          </a:prstGeom>
          <a:noFill/>
          <a:ln w="31750">
            <a:solidFill>
              <a:srgbClr val="1E2761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304288" y="4064610"/>
            <a:ext cx="150876" cy="73965"/>
          </a:xfrm>
          <a:prstGeom prst="line">
            <a:avLst/>
          </a:prstGeom>
          <a:noFill/>
          <a:ln w="31750">
            <a:solidFill>
              <a:srgbClr val="1E2761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2455164" y="4138574"/>
            <a:ext cx="150876" cy="62586"/>
          </a:xfrm>
          <a:prstGeom prst="line">
            <a:avLst/>
          </a:prstGeom>
          <a:noFill/>
          <a:ln w="31750">
            <a:solidFill>
              <a:srgbClr val="1E2761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2606040" y="4201160"/>
            <a:ext cx="150876" cy="51206"/>
          </a:xfrm>
          <a:prstGeom prst="line">
            <a:avLst/>
          </a:prstGeom>
          <a:noFill/>
          <a:ln w="31750">
            <a:solidFill>
              <a:srgbClr val="1E276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2756916" y="4252366"/>
            <a:ext cx="150876" cy="39827"/>
          </a:xfrm>
          <a:prstGeom prst="line">
            <a:avLst/>
          </a:prstGeom>
          <a:noFill/>
          <a:ln w="31750">
            <a:solidFill>
              <a:srgbClr val="1E2761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2907792" y="4292194"/>
            <a:ext cx="150876" cy="28448"/>
          </a:xfrm>
          <a:prstGeom prst="line">
            <a:avLst/>
          </a:prstGeom>
          <a:noFill/>
          <a:ln w="31750">
            <a:solidFill>
              <a:srgbClr val="1E2761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3058668" y="4320642"/>
            <a:ext cx="150876" cy="17069"/>
          </a:xfrm>
          <a:prstGeom prst="line">
            <a:avLst/>
          </a:prstGeom>
          <a:noFill/>
          <a:ln w="31750">
            <a:solidFill>
              <a:srgbClr val="1E2761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3209544" y="4337710"/>
            <a:ext cx="150876" cy="5690"/>
          </a:xfrm>
          <a:prstGeom prst="line">
            <a:avLst/>
          </a:prstGeom>
          <a:noFill/>
          <a:ln w="31750">
            <a:solidFill>
              <a:srgbClr val="1E2761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3360420" y="4343400"/>
            <a:ext cx="150876" cy="-5690"/>
          </a:xfrm>
          <a:prstGeom prst="line">
            <a:avLst/>
          </a:prstGeom>
          <a:noFill/>
          <a:ln w="31750">
            <a:solidFill>
              <a:srgbClr val="1E276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3511296" y="4337710"/>
            <a:ext cx="150876" cy="-17069"/>
          </a:xfrm>
          <a:prstGeom prst="line">
            <a:avLst/>
          </a:prstGeom>
          <a:noFill/>
          <a:ln w="31750">
            <a:solidFill>
              <a:srgbClr val="1E2761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3662172" y="4320642"/>
            <a:ext cx="150876" cy="-28448"/>
          </a:xfrm>
          <a:prstGeom prst="line">
            <a:avLst/>
          </a:prstGeom>
          <a:noFill/>
          <a:ln w="31750">
            <a:solidFill>
              <a:srgbClr val="1E2761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3813048" y="4292194"/>
            <a:ext cx="150876" cy="-39827"/>
          </a:xfrm>
          <a:prstGeom prst="line">
            <a:avLst/>
          </a:prstGeom>
          <a:noFill/>
          <a:ln w="31750">
            <a:solidFill>
              <a:srgbClr val="1E2761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3963924" y="4252366"/>
            <a:ext cx="150876" cy="-51206"/>
          </a:xfrm>
          <a:prstGeom prst="line">
            <a:avLst/>
          </a:prstGeom>
          <a:noFill/>
          <a:ln w="31750">
            <a:solidFill>
              <a:srgbClr val="1E2761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114800" y="4201160"/>
            <a:ext cx="150876" cy="-62586"/>
          </a:xfrm>
          <a:prstGeom prst="line">
            <a:avLst/>
          </a:prstGeom>
          <a:noFill/>
          <a:ln w="31750">
            <a:solidFill>
              <a:srgbClr val="1E276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265676" y="4138574"/>
            <a:ext cx="150876" cy="-73965"/>
          </a:xfrm>
          <a:prstGeom prst="line">
            <a:avLst/>
          </a:prstGeom>
          <a:noFill/>
          <a:ln w="31750">
            <a:solidFill>
              <a:srgbClr val="1E2761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4416552" y="4064610"/>
            <a:ext cx="150876" cy="-85344"/>
          </a:xfrm>
          <a:prstGeom prst="line">
            <a:avLst/>
          </a:prstGeom>
          <a:noFill/>
          <a:ln w="31750">
            <a:solidFill>
              <a:srgbClr val="1E2761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4567428" y="3979266"/>
            <a:ext cx="150876" cy="-96723"/>
          </a:xfrm>
          <a:prstGeom prst="line">
            <a:avLst/>
          </a:prstGeom>
          <a:noFill/>
          <a:ln w="31750">
            <a:solidFill>
              <a:srgbClr val="1E2761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718304" y="3882542"/>
            <a:ext cx="150876" cy="-108102"/>
          </a:xfrm>
          <a:prstGeom prst="line">
            <a:avLst/>
          </a:prstGeom>
          <a:noFill/>
          <a:ln w="31750">
            <a:solidFill>
              <a:srgbClr val="1E276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4869180" y="3774440"/>
            <a:ext cx="150876" cy="-119482"/>
          </a:xfrm>
          <a:prstGeom prst="line">
            <a:avLst/>
          </a:prstGeom>
          <a:noFill/>
          <a:ln w="31750">
            <a:solidFill>
              <a:srgbClr val="1E2761"/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5020056" y="3654958"/>
            <a:ext cx="150876" cy="-130861"/>
          </a:xfrm>
          <a:prstGeom prst="line">
            <a:avLst/>
          </a:prstGeom>
          <a:noFill/>
          <a:ln w="31750">
            <a:solidFill>
              <a:srgbClr val="1E2761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5170932" y="3524098"/>
            <a:ext cx="150876" cy="-142240"/>
          </a:xfrm>
          <a:prstGeom prst="line">
            <a:avLst/>
          </a:prstGeom>
          <a:noFill/>
          <a:ln w="31750">
            <a:solidFill>
              <a:srgbClr val="1E2761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321808" y="3381858"/>
            <a:ext cx="150876" cy="-153619"/>
          </a:xfrm>
          <a:prstGeom prst="line">
            <a:avLst/>
          </a:prstGeom>
          <a:noFill/>
          <a:ln w="31750">
            <a:solidFill>
              <a:srgbClr val="1E2761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72684" y="3228238"/>
            <a:ext cx="150876" cy="-164998"/>
          </a:xfrm>
          <a:prstGeom prst="line">
            <a:avLst/>
          </a:prstGeom>
          <a:noFill/>
          <a:ln w="31750">
            <a:solidFill>
              <a:srgbClr val="1E2761"/>
            </a:solidFill>
            <a:prstDash val="solid"/>
          </a:ln>
        </p:spPr>
      </p:sp>
      <p:sp>
        <p:nvSpPr>
          <p:cNvPr id="39" name="Shape 37"/>
          <p:cNvSpPr/>
          <p:nvPr/>
        </p:nvSpPr>
        <p:spPr>
          <a:xfrm>
            <a:off x="3204972" y="4187952"/>
            <a:ext cx="310896" cy="310896"/>
          </a:xfrm>
          <a:prstGeom prst="ellipse">
            <a:avLst/>
          </a:prstGeom>
          <a:solidFill>
            <a:srgbClr val="D4A017"/>
          </a:solidFill>
          <a:ln w="31750">
            <a:solidFill>
              <a:srgbClr val="141A47"/>
            </a:solidFill>
            <a:prstDash val="solid"/>
          </a:ln>
        </p:spPr>
      </p:sp>
      <p:sp>
        <p:nvSpPr>
          <p:cNvPr id="40" name="Text 38"/>
          <p:cNvSpPr/>
          <p:nvPr/>
        </p:nvSpPr>
        <p:spPr>
          <a:xfrm>
            <a:off x="2446020" y="452628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i="1" dirty="0">
                <a:solidFill>
                  <a:srgbClr val="2E8B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global = local</a:t>
            </a:r>
            <a:endParaRPr lang="en-US" sz="1000" dirty="0"/>
          </a:p>
        </p:txBody>
      </p:sp>
      <p:sp>
        <p:nvSpPr>
          <p:cNvPr id="41" name="Text 39"/>
          <p:cNvSpPr/>
          <p:nvPr/>
        </p:nvSpPr>
        <p:spPr>
          <a:xfrm>
            <a:off x="1097280" y="4800600"/>
            <a:ext cx="4526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i="1" dirty="0">
                <a:solidFill>
                  <a:srgbClr val="2E8B5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Any local optimum is global.</a:t>
            </a:r>
            <a:endParaRPr lang="en-US" sz="1400" dirty="0"/>
          </a:p>
        </p:txBody>
      </p:sp>
      <p:sp>
        <p:nvSpPr>
          <p:cNvPr id="42" name="Text 40"/>
          <p:cNvSpPr/>
          <p:nvPr/>
        </p:nvSpPr>
        <p:spPr>
          <a:xfrm>
            <a:off x="1005840" y="5212080"/>
            <a:ext cx="4709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1B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QP · SOCP · SDP · LP  →  portfolios, SVMs, robust optimization</a:t>
            </a:r>
            <a:endParaRPr lang="en-US" sz="1200" dirty="0"/>
          </a:p>
        </p:txBody>
      </p:sp>
      <p:sp>
        <p:nvSpPr>
          <p:cNvPr id="43" name="Shape 41"/>
          <p:cNvSpPr/>
          <p:nvPr/>
        </p:nvSpPr>
        <p:spPr>
          <a:xfrm>
            <a:off x="6355080" y="1691640"/>
            <a:ext cx="5257800" cy="4023360"/>
          </a:xfrm>
          <a:prstGeom prst="rect">
            <a:avLst/>
          </a:prstGeom>
          <a:solidFill>
            <a:srgbClr val="FFFFFF"/>
          </a:solidFill>
          <a:ln w="9525">
            <a:solidFill>
              <a:srgbClr val="D5DBE8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8000"/>
              </a:srgbClr>
            </a:outerShdw>
          </a:effectLst>
        </p:spPr>
      </p:sp>
      <p:sp>
        <p:nvSpPr>
          <p:cNvPr id="44" name="Shape 42"/>
          <p:cNvSpPr/>
          <p:nvPr/>
        </p:nvSpPr>
        <p:spPr>
          <a:xfrm>
            <a:off x="6355080" y="1691640"/>
            <a:ext cx="5257800" cy="502920"/>
          </a:xfrm>
          <a:prstGeom prst="rect">
            <a:avLst/>
          </a:prstGeom>
          <a:solidFill>
            <a:srgbClr val="B03A3A"/>
          </a:solidFill>
          <a:ln w="12700">
            <a:solidFill>
              <a:srgbClr val="B03A3A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6629400" y="1691640"/>
            <a:ext cx="4709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spc="4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NON-CONVEX</a:t>
            </a:r>
            <a:endParaRPr lang="en-US" sz="1500" dirty="0"/>
          </a:p>
        </p:txBody>
      </p:sp>
      <p:sp>
        <p:nvSpPr>
          <p:cNvPr id="46" name="Shape 44"/>
          <p:cNvSpPr/>
          <p:nvPr/>
        </p:nvSpPr>
        <p:spPr>
          <a:xfrm>
            <a:off x="6720840" y="3063240"/>
            <a:ext cx="150876" cy="326413"/>
          </a:xfrm>
          <a:prstGeom prst="line">
            <a:avLst/>
          </a:prstGeom>
          <a:noFill/>
          <a:ln w="31750">
            <a:solidFill>
              <a:srgbClr val="1E2761"/>
            </a:solidFill>
            <a:prstDash val="solid"/>
          </a:ln>
        </p:spPr>
      </p:sp>
      <p:sp>
        <p:nvSpPr>
          <p:cNvPr id="47" name="Shape 45"/>
          <p:cNvSpPr/>
          <p:nvPr/>
        </p:nvSpPr>
        <p:spPr>
          <a:xfrm>
            <a:off x="6871716" y="3389653"/>
            <a:ext cx="150876" cy="295893"/>
          </a:xfrm>
          <a:prstGeom prst="line">
            <a:avLst/>
          </a:prstGeom>
          <a:noFill/>
          <a:ln w="31750">
            <a:solidFill>
              <a:srgbClr val="1E2761"/>
            </a:solidFill>
            <a:prstDash val="solid"/>
          </a:ln>
        </p:spPr>
      </p:sp>
      <p:sp>
        <p:nvSpPr>
          <p:cNvPr id="48" name="Shape 46"/>
          <p:cNvSpPr/>
          <p:nvPr/>
        </p:nvSpPr>
        <p:spPr>
          <a:xfrm>
            <a:off x="7022592" y="3685547"/>
            <a:ext cx="150876" cy="240920"/>
          </a:xfrm>
          <a:prstGeom prst="line">
            <a:avLst/>
          </a:prstGeom>
          <a:noFill/>
          <a:ln w="31750">
            <a:solidFill>
              <a:srgbClr val="1E2761"/>
            </a:solidFill>
            <a:prstDash val="solid"/>
          </a:ln>
        </p:spPr>
      </p:sp>
      <p:sp>
        <p:nvSpPr>
          <p:cNvPr id="49" name="Shape 47"/>
          <p:cNvSpPr/>
          <p:nvPr/>
        </p:nvSpPr>
        <p:spPr>
          <a:xfrm>
            <a:off x="7173468" y="3926467"/>
            <a:ext cx="150876" cy="166542"/>
          </a:xfrm>
          <a:prstGeom prst="line">
            <a:avLst/>
          </a:prstGeom>
          <a:noFill/>
          <a:ln w="31750">
            <a:solidFill>
              <a:srgbClr val="1E2761"/>
            </a:solidFill>
            <a:prstDash val="solid"/>
          </a:ln>
        </p:spPr>
      </p:sp>
      <p:sp>
        <p:nvSpPr>
          <p:cNvPr id="50" name="Shape 48"/>
          <p:cNvSpPr/>
          <p:nvPr/>
        </p:nvSpPr>
        <p:spPr>
          <a:xfrm>
            <a:off x="7324344" y="4093009"/>
            <a:ext cx="150876" cy="79703"/>
          </a:xfrm>
          <a:prstGeom prst="line">
            <a:avLst/>
          </a:prstGeom>
          <a:noFill/>
          <a:ln w="31750">
            <a:solidFill>
              <a:srgbClr val="1E2761"/>
            </a:solidFill>
            <a:prstDash val="solid"/>
          </a:ln>
        </p:spPr>
      </p:sp>
      <p:sp>
        <p:nvSpPr>
          <p:cNvPr id="51" name="Shape 49"/>
          <p:cNvSpPr/>
          <p:nvPr/>
        </p:nvSpPr>
        <p:spPr>
          <a:xfrm>
            <a:off x="7475220" y="4172712"/>
            <a:ext cx="150876" cy="-11428"/>
          </a:xfrm>
          <a:prstGeom prst="line">
            <a:avLst/>
          </a:prstGeom>
          <a:noFill/>
          <a:ln w="31750">
            <a:solidFill>
              <a:srgbClr val="1E2761"/>
            </a:solidFill>
            <a:prstDash val="solid"/>
          </a:ln>
        </p:spPr>
      </p:sp>
      <p:sp>
        <p:nvSpPr>
          <p:cNvPr id="52" name="Shape 50"/>
          <p:cNvSpPr/>
          <p:nvPr/>
        </p:nvSpPr>
        <p:spPr>
          <a:xfrm>
            <a:off x="7626096" y="4161284"/>
            <a:ext cx="150876" cy="-98266"/>
          </a:xfrm>
          <a:prstGeom prst="line">
            <a:avLst/>
          </a:prstGeom>
          <a:noFill/>
          <a:ln w="31750">
            <a:solidFill>
              <a:srgbClr val="1E2761"/>
            </a:solidFill>
            <a:prstDash val="solid"/>
          </a:ln>
        </p:spPr>
      </p:sp>
      <p:sp>
        <p:nvSpPr>
          <p:cNvPr id="53" name="Shape 51"/>
          <p:cNvSpPr/>
          <p:nvPr/>
        </p:nvSpPr>
        <p:spPr>
          <a:xfrm>
            <a:off x="7776972" y="4063018"/>
            <a:ext cx="150876" cy="-172645"/>
          </a:xfrm>
          <a:prstGeom prst="line">
            <a:avLst/>
          </a:prstGeom>
          <a:noFill/>
          <a:ln w="31750">
            <a:solidFill>
              <a:srgbClr val="1E2761"/>
            </a:solidFill>
            <a:prstDash val="solid"/>
          </a:ln>
        </p:spPr>
      </p:sp>
      <p:sp>
        <p:nvSpPr>
          <p:cNvPr id="54" name="Shape 52"/>
          <p:cNvSpPr/>
          <p:nvPr/>
        </p:nvSpPr>
        <p:spPr>
          <a:xfrm>
            <a:off x="7927848" y="3890372"/>
            <a:ext cx="150876" cy="-227618"/>
          </a:xfrm>
          <a:prstGeom prst="line">
            <a:avLst/>
          </a:prstGeom>
          <a:noFill/>
          <a:ln w="31750">
            <a:solidFill>
              <a:srgbClr val="1E2761"/>
            </a:solidFill>
            <a:prstDash val="solid"/>
          </a:ln>
        </p:spPr>
      </p:sp>
      <p:sp>
        <p:nvSpPr>
          <p:cNvPr id="55" name="Shape 53"/>
          <p:cNvSpPr/>
          <p:nvPr/>
        </p:nvSpPr>
        <p:spPr>
          <a:xfrm>
            <a:off x="8078724" y="3662754"/>
            <a:ext cx="150876" cy="-258138"/>
          </a:xfrm>
          <a:prstGeom prst="line">
            <a:avLst/>
          </a:prstGeom>
          <a:noFill/>
          <a:ln w="31750">
            <a:solidFill>
              <a:srgbClr val="1E2761"/>
            </a:solidFill>
            <a:prstDash val="solid"/>
          </a:ln>
        </p:spPr>
      </p:sp>
      <p:sp>
        <p:nvSpPr>
          <p:cNvPr id="56" name="Shape 54"/>
          <p:cNvSpPr/>
          <p:nvPr/>
        </p:nvSpPr>
        <p:spPr>
          <a:xfrm>
            <a:off x="8229600" y="3404616"/>
            <a:ext cx="150876" cy="292276"/>
          </a:xfrm>
          <a:prstGeom prst="line">
            <a:avLst/>
          </a:prstGeom>
          <a:noFill/>
          <a:ln w="31750">
            <a:solidFill>
              <a:srgbClr val="1E2761"/>
            </a:solidFill>
            <a:prstDash val="solid"/>
          </a:ln>
        </p:spPr>
      </p:sp>
      <p:sp>
        <p:nvSpPr>
          <p:cNvPr id="57" name="Shape 55"/>
          <p:cNvSpPr/>
          <p:nvPr/>
        </p:nvSpPr>
        <p:spPr>
          <a:xfrm>
            <a:off x="8380476" y="3696892"/>
            <a:ext cx="150876" cy="261756"/>
          </a:xfrm>
          <a:prstGeom prst="line">
            <a:avLst/>
          </a:prstGeom>
          <a:noFill/>
          <a:ln w="31750">
            <a:solidFill>
              <a:srgbClr val="1E2761"/>
            </a:solidFill>
            <a:prstDash val="solid"/>
          </a:ln>
        </p:spPr>
      </p:sp>
      <p:sp>
        <p:nvSpPr>
          <p:cNvPr id="58" name="Shape 56"/>
          <p:cNvSpPr/>
          <p:nvPr/>
        </p:nvSpPr>
        <p:spPr>
          <a:xfrm>
            <a:off x="8531352" y="3958647"/>
            <a:ext cx="150876" cy="206783"/>
          </a:xfrm>
          <a:prstGeom prst="line">
            <a:avLst/>
          </a:prstGeom>
          <a:noFill/>
          <a:ln w="31750">
            <a:solidFill>
              <a:srgbClr val="1E2761"/>
            </a:solidFill>
            <a:prstDash val="solid"/>
          </a:ln>
        </p:spPr>
      </p:sp>
      <p:sp>
        <p:nvSpPr>
          <p:cNvPr id="59" name="Shape 57"/>
          <p:cNvSpPr/>
          <p:nvPr/>
        </p:nvSpPr>
        <p:spPr>
          <a:xfrm>
            <a:off x="8682228" y="4165430"/>
            <a:ext cx="150876" cy="132404"/>
          </a:xfrm>
          <a:prstGeom prst="line">
            <a:avLst/>
          </a:prstGeom>
          <a:noFill/>
          <a:ln w="31750">
            <a:solidFill>
              <a:srgbClr val="1E2761"/>
            </a:solidFill>
            <a:prstDash val="solid"/>
          </a:ln>
        </p:spPr>
      </p:sp>
      <p:sp>
        <p:nvSpPr>
          <p:cNvPr id="60" name="Shape 58"/>
          <p:cNvSpPr/>
          <p:nvPr/>
        </p:nvSpPr>
        <p:spPr>
          <a:xfrm>
            <a:off x="8833104" y="4297834"/>
            <a:ext cx="150876" cy="45566"/>
          </a:xfrm>
          <a:prstGeom prst="line">
            <a:avLst/>
          </a:prstGeom>
          <a:noFill/>
          <a:ln w="31750">
            <a:solidFill>
              <a:srgbClr val="1E2761"/>
            </a:solidFill>
            <a:prstDash val="solid"/>
          </a:ln>
        </p:spPr>
      </p:sp>
      <p:sp>
        <p:nvSpPr>
          <p:cNvPr id="61" name="Shape 59"/>
          <p:cNvSpPr/>
          <p:nvPr/>
        </p:nvSpPr>
        <p:spPr>
          <a:xfrm>
            <a:off x="8983980" y="4343400"/>
            <a:ext cx="150876" cy="-45566"/>
          </a:xfrm>
          <a:prstGeom prst="line">
            <a:avLst/>
          </a:prstGeom>
          <a:noFill/>
          <a:ln w="31750">
            <a:solidFill>
              <a:srgbClr val="1E2761"/>
            </a:solidFill>
            <a:prstDash val="solid"/>
          </a:ln>
        </p:spPr>
      </p:sp>
      <p:sp>
        <p:nvSpPr>
          <p:cNvPr id="62" name="Shape 60"/>
          <p:cNvSpPr/>
          <p:nvPr/>
        </p:nvSpPr>
        <p:spPr>
          <a:xfrm>
            <a:off x="9134856" y="4297834"/>
            <a:ext cx="150876" cy="-132404"/>
          </a:xfrm>
          <a:prstGeom prst="line">
            <a:avLst/>
          </a:prstGeom>
          <a:noFill/>
          <a:ln w="31750">
            <a:solidFill>
              <a:srgbClr val="1E2761"/>
            </a:solidFill>
            <a:prstDash val="solid"/>
          </a:ln>
        </p:spPr>
      </p:sp>
      <p:sp>
        <p:nvSpPr>
          <p:cNvPr id="63" name="Shape 61"/>
          <p:cNvSpPr/>
          <p:nvPr/>
        </p:nvSpPr>
        <p:spPr>
          <a:xfrm>
            <a:off x="9285732" y="4165430"/>
            <a:ext cx="150876" cy="-206783"/>
          </a:xfrm>
          <a:prstGeom prst="line">
            <a:avLst/>
          </a:prstGeom>
          <a:noFill/>
          <a:ln w="31750">
            <a:solidFill>
              <a:srgbClr val="1E2761"/>
            </a:solidFill>
            <a:prstDash val="solid"/>
          </a:ln>
        </p:spPr>
      </p:sp>
      <p:sp>
        <p:nvSpPr>
          <p:cNvPr id="64" name="Shape 62"/>
          <p:cNvSpPr/>
          <p:nvPr/>
        </p:nvSpPr>
        <p:spPr>
          <a:xfrm>
            <a:off x="9436608" y="3958647"/>
            <a:ext cx="150876" cy="-261756"/>
          </a:xfrm>
          <a:prstGeom prst="line">
            <a:avLst/>
          </a:prstGeom>
          <a:noFill/>
          <a:ln w="31750">
            <a:solidFill>
              <a:srgbClr val="1E2761"/>
            </a:solidFill>
            <a:prstDash val="solid"/>
          </a:ln>
        </p:spPr>
      </p:sp>
      <p:sp>
        <p:nvSpPr>
          <p:cNvPr id="65" name="Shape 63"/>
          <p:cNvSpPr/>
          <p:nvPr/>
        </p:nvSpPr>
        <p:spPr>
          <a:xfrm>
            <a:off x="9587484" y="3696892"/>
            <a:ext cx="150876" cy="-292276"/>
          </a:xfrm>
          <a:prstGeom prst="line">
            <a:avLst/>
          </a:prstGeom>
          <a:noFill/>
          <a:ln w="31750">
            <a:solidFill>
              <a:srgbClr val="1E2761"/>
            </a:solidFill>
            <a:prstDash val="solid"/>
          </a:ln>
        </p:spPr>
      </p:sp>
      <p:sp>
        <p:nvSpPr>
          <p:cNvPr id="66" name="Shape 64"/>
          <p:cNvSpPr/>
          <p:nvPr/>
        </p:nvSpPr>
        <p:spPr>
          <a:xfrm>
            <a:off x="9738360" y="3404616"/>
            <a:ext cx="150876" cy="258138"/>
          </a:xfrm>
          <a:prstGeom prst="line">
            <a:avLst/>
          </a:prstGeom>
          <a:noFill/>
          <a:ln w="31750">
            <a:solidFill>
              <a:srgbClr val="1E2761"/>
            </a:solidFill>
            <a:prstDash val="solid"/>
          </a:ln>
        </p:spPr>
      </p:sp>
      <p:sp>
        <p:nvSpPr>
          <p:cNvPr id="67" name="Shape 65"/>
          <p:cNvSpPr/>
          <p:nvPr/>
        </p:nvSpPr>
        <p:spPr>
          <a:xfrm>
            <a:off x="9889236" y="3662754"/>
            <a:ext cx="150876" cy="227618"/>
          </a:xfrm>
          <a:prstGeom prst="line">
            <a:avLst/>
          </a:prstGeom>
          <a:noFill/>
          <a:ln w="31750">
            <a:solidFill>
              <a:srgbClr val="1E2761"/>
            </a:solidFill>
            <a:prstDash val="solid"/>
          </a:ln>
        </p:spPr>
      </p:sp>
      <p:sp>
        <p:nvSpPr>
          <p:cNvPr id="68" name="Shape 66"/>
          <p:cNvSpPr/>
          <p:nvPr/>
        </p:nvSpPr>
        <p:spPr>
          <a:xfrm>
            <a:off x="10040112" y="3890372"/>
            <a:ext cx="150876" cy="172645"/>
          </a:xfrm>
          <a:prstGeom prst="line">
            <a:avLst/>
          </a:prstGeom>
          <a:noFill/>
          <a:ln w="31750">
            <a:solidFill>
              <a:srgbClr val="1E2761"/>
            </a:solidFill>
            <a:prstDash val="solid"/>
          </a:ln>
        </p:spPr>
      </p:sp>
      <p:sp>
        <p:nvSpPr>
          <p:cNvPr id="69" name="Shape 67"/>
          <p:cNvSpPr/>
          <p:nvPr/>
        </p:nvSpPr>
        <p:spPr>
          <a:xfrm>
            <a:off x="10190988" y="4063018"/>
            <a:ext cx="150876" cy="98266"/>
          </a:xfrm>
          <a:prstGeom prst="line">
            <a:avLst/>
          </a:prstGeom>
          <a:noFill/>
          <a:ln w="31750">
            <a:solidFill>
              <a:srgbClr val="1E2761"/>
            </a:solidFill>
            <a:prstDash val="solid"/>
          </a:ln>
        </p:spPr>
      </p:sp>
      <p:sp>
        <p:nvSpPr>
          <p:cNvPr id="70" name="Shape 68"/>
          <p:cNvSpPr/>
          <p:nvPr/>
        </p:nvSpPr>
        <p:spPr>
          <a:xfrm>
            <a:off x="10341864" y="4161284"/>
            <a:ext cx="150876" cy="11428"/>
          </a:xfrm>
          <a:prstGeom prst="line">
            <a:avLst/>
          </a:prstGeom>
          <a:noFill/>
          <a:ln w="31750">
            <a:solidFill>
              <a:srgbClr val="1E2761"/>
            </a:solidFill>
            <a:prstDash val="solid"/>
          </a:ln>
        </p:spPr>
      </p:sp>
      <p:sp>
        <p:nvSpPr>
          <p:cNvPr id="71" name="Shape 69"/>
          <p:cNvSpPr/>
          <p:nvPr/>
        </p:nvSpPr>
        <p:spPr>
          <a:xfrm>
            <a:off x="10492740" y="4172712"/>
            <a:ext cx="150876" cy="-79703"/>
          </a:xfrm>
          <a:prstGeom prst="line">
            <a:avLst/>
          </a:prstGeom>
          <a:noFill/>
          <a:ln w="31750">
            <a:solidFill>
              <a:srgbClr val="1E2761"/>
            </a:solidFill>
            <a:prstDash val="solid"/>
          </a:ln>
        </p:spPr>
      </p:sp>
      <p:sp>
        <p:nvSpPr>
          <p:cNvPr id="72" name="Shape 70"/>
          <p:cNvSpPr/>
          <p:nvPr/>
        </p:nvSpPr>
        <p:spPr>
          <a:xfrm>
            <a:off x="10643616" y="4093009"/>
            <a:ext cx="150876" cy="-166542"/>
          </a:xfrm>
          <a:prstGeom prst="line">
            <a:avLst/>
          </a:prstGeom>
          <a:noFill/>
          <a:ln w="31750">
            <a:solidFill>
              <a:srgbClr val="1E2761"/>
            </a:solidFill>
            <a:prstDash val="solid"/>
          </a:ln>
        </p:spPr>
      </p:sp>
      <p:sp>
        <p:nvSpPr>
          <p:cNvPr id="73" name="Shape 71"/>
          <p:cNvSpPr/>
          <p:nvPr/>
        </p:nvSpPr>
        <p:spPr>
          <a:xfrm>
            <a:off x="10794492" y="3926467"/>
            <a:ext cx="150876" cy="-240920"/>
          </a:xfrm>
          <a:prstGeom prst="line">
            <a:avLst/>
          </a:prstGeom>
          <a:noFill/>
          <a:ln w="31750">
            <a:solidFill>
              <a:srgbClr val="1E2761"/>
            </a:solidFill>
            <a:prstDash val="solid"/>
          </a:ln>
        </p:spPr>
      </p:sp>
      <p:sp>
        <p:nvSpPr>
          <p:cNvPr id="74" name="Shape 72"/>
          <p:cNvSpPr/>
          <p:nvPr/>
        </p:nvSpPr>
        <p:spPr>
          <a:xfrm>
            <a:off x="10945368" y="3685547"/>
            <a:ext cx="150876" cy="-295893"/>
          </a:xfrm>
          <a:prstGeom prst="line">
            <a:avLst/>
          </a:prstGeom>
          <a:noFill/>
          <a:ln w="31750">
            <a:solidFill>
              <a:srgbClr val="1E2761"/>
            </a:solidFill>
            <a:prstDash val="solid"/>
          </a:ln>
        </p:spPr>
      </p:sp>
      <p:sp>
        <p:nvSpPr>
          <p:cNvPr id="75" name="Shape 73"/>
          <p:cNvSpPr/>
          <p:nvPr/>
        </p:nvSpPr>
        <p:spPr>
          <a:xfrm>
            <a:off x="11096244" y="3389653"/>
            <a:ext cx="150876" cy="-326413"/>
          </a:xfrm>
          <a:prstGeom prst="line">
            <a:avLst/>
          </a:prstGeom>
          <a:noFill/>
          <a:ln w="31750">
            <a:solidFill>
              <a:srgbClr val="1E2761"/>
            </a:solidFill>
            <a:prstDash val="solid"/>
          </a:ln>
        </p:spPr>
      </p:sp>
      <p:sp>
        <p:nvSpPr>
          <p:cNvPr id="76" name="Shape 74"/>
          <p:cNvSpPr/>
          <p:nvPr/>
        </p:nvSpPr>
        <p:spPr>
          <a:xfrm>
            <a:off x="7356348" y="4053840"/>
            <a:ext cx="237744" cy="237744"/>
          </a:xfrm>
          <a:prstGeom prst="ellipse">
            <a:avLst/>
          </a:prstGeom>
          <a:solidFill>
            <a:srgbClr val="B03A3A"/>
          </a:solidFill>
          <a:ln w="12700">
            <a:solidFill>
              <a:srgbClr val="141A47"/>
            </a:solidFill>
            <a:prstDash val="solid"/>
          </a:ln>
        </p:spPr>
      </p:sp>
      <p:sp>
        <p:nvSpPr>
          <p:cNvPr id="77" name="Shape 75"/>
          <p:cNvSpPr/>
          <p:nvPr/>
        </p:nvSpPr>
        <p:spPr>
          <a:xfrm>
            <a:off x="8828532" y="4187952"/>
            <a:ext cx="310896" cy="310896"/>
          </a:xfrm>
          <a:prstGeom prst="ellipse">
            <a:avLst/>
          </a:prstGeom>
          <a:solidFill>
            <a:srgbClr val="D4A017"/>
          </a:solidFill>
          <a:ln w="31750">
            <a:solidFill>
              <a:srgbClr val="141A47"/>
            </a:solidFill>
            <a:prstDash val="solid"/>
          </a:ln>
        </p:spPr>
      </p:sp>
      <p:sp>
        <p:nvSpPr>
          <p:cNvPr id="78" name="Shape 76"/>
          <p:cNvSpPr/>
          <p:nvPr/>
        </p:nvSpPr>
        <p:spPr>
          <a:xfrm>
            <a:off x="10373868" y="4053840"/>
            <a:ext cx="237744" cy="237744"/>
          </a:xfrm>
          <a:prstGeom prst="ellipse">
            <a:avLst/>
          </a:prstGeom>
          <a:solidFill>
            <a:srgbClr val="B03A3A"/>
          </a:solidFill>
          <a:ln w="12700">
            <a:solidFill>
              <a:srgbClr val="141A47"/>
            </a:solidFill>
            <a:prstDash val="solid"/>
          </a:ln>
        </p:spPr>
      </p:sp>
      <p:sp>
        <p:nvSpPr>
          <p:cNvPr id="79" name="Text 77"/>
          <p:cNvSpPr/>
          <p:nvPr/>
        </p:nvSpPr>
        <p:spPr>
          <a:xfrm>
            <a:off x="8435340" y="3840480"/>
            <a:ext cx="10972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i="1" dirty="0">
                <a:solidFill>
                  <a:srgbClr val="D4A0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global</a:t>
            </a:r>
            <a:endParaRPr lang="en-US" sz="1000" dirty="0"/>
          </a:p>
        </p:txBody>
      </p:sp>
      <p:sp>
        <p:nvSpPr>
          <p:cNvPr id="80" name="Text 78"/>
          <p:cNvSpPr/>
          <p:nvPr/>
        </p:nvSpPr>
        <p:spPr>
          <a:xfrm>
            <a:off x="6926580" y="3669792"/>
            <a:ext cx="10972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i="1" dirty="0">
                <a:solidFill>
                  <a:srgbClr val="B0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local</a:t>
            </a:r>
            <a:endParaRPr lang="en-US" sz="1000" dirty="0"/>
          </a:p>
        </p:txBody>
      </p:sp>
      <p:sp>
        <p:nvSpPr>
          <p:cNvPr id="81" name="Text 79"/>
          <p:cNvSpPr/>
          <p:nvPr/>
        </p:nvSpPr>
        <p:spPr>
          <a:xfrm>
            <a:off x="9944100" y="3669792"/>
            <a:ext cx="10972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i="1" dirty="0">
                <a:solidFill>
                  <a:srgbClr val="B0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local</a:t>
            </a:r>
            <a:endParaRPr lang="en-US" sz="1000" dirty="0"/>
          </a:p>
        </p:txBody>
      </p:sp>
      <p:sp>
        <p:nvSpPr>
          <p:cNvPr id="82" name="Text 80"/>
          <p:cNvSpPr/>
          <p:nvPr/>
        </p:nvSpPr>
        <p:spPr>
          <a:xfrm>
            <a:off x="6720840" y="4800600"/>
            <a:ext cx="4526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i="1" dirty="0">
                <a:solidFill>
                  <a:srgbClr val="B03A3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Local optima ≠ global optimum.</a:t>
            </a:r>
            <a:endParaRPr lang="en-US" sz="1400" dirty="0"/>
          </a:p>
        </p:txBody>
      </p:sp>
      <p:sp>
        <p:nvSpPr>
          <p:cNvPr id="83" name="Text 81"/>
          <p:cNvSpPr/>
          <p:nvPr/>
        </p:nvSpPr>
        <p:spPr>
          <a:xfrm>
            <a:off x="6629400" y="5212080"/>
            <a:ext cx="4709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1B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Deep learning · design · combinatorial problems</a:t>
            </a:r>
            <a:endParaRPr lang="en-US" sz="1200" dirty="0"/>
          </a:p>
        </p:txBody>
      </p:sp>
      <p:sp>
        <p:nvSpPr>
          <p:cNvPr id="84" name="Shape 82"/>
          <p:cNvSpPr/>
          <p:nvPr/>
        </p:nvSpPr>
        <p:spPr>
          <a:xfrm>
            <a:off x="731520" y="5852160"/>
            <a:ext cx="10698480" cy="45720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85" name="Text 83"/>
          <p:cNvSpPr/>
          <p:nvPr/>
        </p:nvSpPr>
        <p:spPr>
          <a:xfrm>
            <a:off x="914400" y="5870448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41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THE book to read next: </a:t>
            </a:r>
            <a:pPr indent="0" marL="0">
              <a:buNone/>
            </a:pPr>
            <a:r>
              <a:rPr lang="en-US" sz="1200" dirty="0">
                <a:solidFill>
                  <a:srgbClr val="141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Boyd &amp; Vandenberghe, </a:t>
            </a:r>
            <a:pPr indent="0" marL="0">
              <a:buNone/>
            </a:pPr>
            <a:r>
              <a:rPr lang="en-US" sz="1200" b="1" i="1" dirty="0">
                <a:solidFill>
                  <a:srgbClr val="141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Convex Optimization</a:t>
            </a:r>
            <a:pPr indent="0" marL="0">
              <a:buNone/>
            </a:pPr>
            <a:r>
              <a:rPr lang="en-US" sz="1200" dirty="0">
                <a:solidFill>
                  <a:srgbClr val="141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  (free at web.stanford.edu/~boyd/cvxbook)</a:t>
            </a:r>
            <a:endParaRPr lang="en-US" sz="1200" dirty="0"/>
          </a:p>
        </p:txBody>
      </p:sp>
      <p:sp>
        <p:nvSpPr>
          <p:cNvPr id="86" name="Text 84"/>
          <p:cNvSpPr/>
          <p:nvPr/>
        </p:nvSpPr>
        <p:spPr>
          <a:xfrm>
            <a:off x="594360" y="649224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A61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ISYE 671  •  Spring 2026  •  Dr. Ziteng Wang</a:t>
            </a:r>
            <a:endParaRPr lang="en-US" sz="900" dirty="0"/>
          </a:p>
        </p:txBody>
      </p:sp>
      <p:sp>
        <p:nvSpPr>
          <p:cNvPr id="87" name="Text 85"/>
          <p:cNvSpPr/>
          <p:nvPr/>
        </p:nvSpPr>
        <p:spPr>
          <a:xfrm>
            <a:off x="11064240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1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E276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1841480" y="0"/>
            <a:ext cx="320040" cy="685800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31520" y="2560320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600" kern="0" dirty="0">
                <a:solidFill>
                  <a:srgbClr val="D4A0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05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731520" y="3017520"/>
            <a:ext cx="1097280" cy="4572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31520" y="3200400"/>
            <a:ext cx="114300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Optimization Under Uncertainty</a:t>
            </a:r>
            <a:endParaRPr lang="en-US" sz="5200" dirty="0"/>
          </a:p>
        </p:txBody>
      </p:sp>
      <p:sp>
        <p:nvSpPr>
          <p:cNvPr id="6" name="Text 4"/>
          <p:cNvSpPr/>
          <p:nvPr/>
        </p:nvSpPr>
        <p:spPr>
          <a:xfrm>
            <a:off x="731520" y="443484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i="1" dirty="0">
                <a:solidFill>
                  <a:srgbClr val="CADCF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real world doesn't hand you parameters — you estimate them.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A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548640"/>
            <a:ext cx="228600" cy="50292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411480"/>
            <a:ext cx="10515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400" kern="0" dirty="0">
                <a:solidFill>
                  <a:srgbClr val="D4A0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FRAMEWORKS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94360" y="749808"/>
            <a:ext cx="10515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Stochastic Programming &amp; Robust Optimization</a:t>
            </a:r>
            <a:endParaRPr lang="en-US" sz="3000" dirty="0"/>
          </a:p>
        </p:txBody>
      </p:sp>
      <p:sp>
        <p:nvSpPr>
          <p:cNvPr id="6" name="Shape 4"/>
          <p:cNvSpPr/>
          <p:nvPr/>
        </p:nvSpPr>
        <p:spPr>
          <a:xfrm>
            <a:off x="731520" y="1691640"/>
            <a:ext cx="5257800" cy="4023360"/>
          </a:xfrm>
          <a:prstGeom prst="rect">
            <a:avLst/>
          </a:prstGeom>
          <a:solidFill>
            <a:srgbClr val="FFFFFF"/>
          </a:solidFill>
          <a:ln w="9525">
            <a:solidFill>
              <a:srgbClr val="D5DBE8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8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1005840" y="1965960"/>
            <a:ext cx="822960" cy="822960"/>
          </a:xfrm>
          <a:prstGeom prst="ellipse">
            <a:avLst/>
          </a:prstGeom>
          <a:solidFill>
            <a:srgbClr val="E8EFFD"/>
          </a:solidFill>
          <a:ln w="12700">
            <a:solidFill>
              <a:srgbClr val="E8EFFD"/>
            </a:solidFill>
            <a:prstDash val="solid"/>
          </a:ln>
        </p:spPr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07008" y="2167128"/>
            <a:ext cx="420624" cy="420624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1965960" y="2011680"/>
            <a:ext cx="3886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Stochastic Programming</a:t>
            </a:r>
            <a:endParaRPr lang="en-US" sz="2000" dirty="0"/>
          </a:p>
        </p:txBody>
      </p:sp>
      <p:sp>
        <p:nvSpPr>
          <p:cNvPr id="10" name="Text 7"/>
          <p:cNvSpPr/>
          <p:nvPr/>
        </p:nvSpPr>
        <p:spPr>
          <a:xfrm>
            <a:off x="1965960" y="2423160"/>
            <a:ext cx="3886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D4A0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Uncertainty as a probability distribution.</a:t>
            </a:r>
            <a:endParaRPr lang="en-US" sz="1200" dirty="0"/>
          </a:p>
        </p:txBody>
      </p:sp>
      <p:sp>
        <p:nvSpPr>
          <p:cNvPr id="11" name="Text 8"/>
          <p:cNvSpPr/>
          <p:nvPr/>
        </p:nvSpPr>
        <p:spPr>
          <a:xfrm>
            <a:off x="1051560" y="3063240"/>
            <a:ext cx="475488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200" dirty="0">
                <a:solidFill>
                  <a:srgbClr val="1B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Two-stage: decide now, recourse later</a:t>
            </a:r>
            <a:endParaRPr lang="en-US" sz="12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200" dirty="0">
                <a:solidFill>
                  <a:srgbClr val="1B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Scenario-based formulations</a:t>
            </a:r>
            <a:endParaRPr lang="en-US" sz="12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200" dirty="0">
                <a:solidFill>
                  <a:srgbClr val="1B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Natural for supply chains, energy, finance</a:t>
            </a:r>
            <a:endParaRPr lang="en-US" sz="12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200" dirty="0">
                <a:solidFill>
                  <a:srgbClr val="1B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Requires distributional information</a:t>
            </a:r>
            <a:endParaRPr lang="en-US" sz="1200" dirty="0"/>
          </a:p>
        </p:txBody>
      </p:sp>
      <p:sp>
        <p:nvSpPr>
          <p:cNvPr id="12" name="Text 9"/>
          <p:cNvSpPr/>
          <p:nvPr/>
        </p:nvSpPr>
        <p:spPr>
          <a:xfrm>
            <a:off x="1051560" y="5074920"/>
            <a:ext cx="47548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Read: </a:t>
            </a:r>
            <a:pPr indent="0" marL="0">
              <a:buNone/>
            </a:pPr>
            <a:r>
              <a:rPr lang="en-US" sz="1100" dirty="0">
                <a:solidFill>
                  <a:srgbClr val="5A61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Birge &amp; Louveaux, </a:t>
            </a:r>
            <a:pPr indent="0" marL="0">
              <a:buNone/>
            </a:pPr>
            <a:r>
              <a:rPr lang="en-US" sz="1100" i="1" dirty="0">
                <a:solidFill>
                  <a:srgbClr val="5A61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Introduction to Stochastic Programming</a:t>
            </a:r>
            <a:endParaRPr lang="en-US" sz="1100" dirty="0"/>
          </a:p>
        </p:txBody>
      </p:sp>
      <p:sp>
        <p:nvSpPr>
          <p:cNvPr id="13" name="Shape 10"/>
          <p:cNvSpPr/>
          <p:nvPr/>
        </p:nvSpPr>
        <p:spPr>
          <a:xfrm>
            <a:off x="6355080" y="1691640"/>
            <a:ext cx="5257800" cy="4023360"/>
          </a:xfrm>
          <a:prstGeom prst="rect">
            <a:avLst/>
          </a:prstGeom>
          <a:solidFill>
            <a:srgbClr val="FFFFFF"/>
          </a:solidFill>
          <a:ln w="9525">
            <a:solidFill>
              <a:srgbClr val="D5DBE8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8000"/>
              </a:srgbClr>
            </a:outerShdw>
          </a:effectLst>
        </p:spPr>
      </p:sp>
      <p:sp>
        <p:nvSpPr>
          <p:cNvPr id="14" name="Shape 11"/>
          <p:cNvSpPr/>
          <p:nvPr/>
        </p:nvSpPr>
        <p:spPr>
          <a:xfrm>
            <a:off x="6629400" y="1965960"/>
            <a:ext cx="822960" cy="822960"/>
          </a:xfrm>
          <a:prstGeom prst="ellipse">
            <a:avLst/>
          </a:prstGeom>
          <a:solidFill>
            <a:srgbClr val="FFF4D6"/>
          </a:solidFill>
          <a:ln w="12700">
            <a:solidFill>
              <a:srgbClr val="FFF4D6"/>
            </a:solidFill>
            <a:prstDash val="solid"/>
          </a:ln>
        </p:spPr>
      </p:sp>
      <p:pic>
        <p:nvPicPr>
          <p:cNvPr id="15" name="Image 1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0568" y="2167128"/>
            <a:ext cx="420624" cy="420624"/>
          </a:xfrm>
          <a:prstGeom prst="rect">
            <a:avLst/>
          </a:prstGeom>
        </p:spPr>
      </p:pic>
      <p:sp>
        <p:nvSpPr>
          <p:cNvPr id="16" name="Text 12"/>
          <p:cNvSpPr/>
          <p:nvPr/>
        </p:nvSpPr>
        <p:spPr>
          <a:xfrm>
            <a:off x="7589520" y="2011680"/>
            <a:ext cx="3886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Robust Optimization</a:t>
            </a:r>
            <a:endParaRPr lang="en-US" sz="2000" dirty="0"/>
          </a:p>
        </p:txBody>
      </p:sp>
      <p:sp>
        <p:nvSpPr>
          <p:cNvPr id="17" name="Text 13"/>
          <p:cNvSpPr/>
          <p:nvPr/>
        </p:nvSpPr>
        <p:spPr>
          <a:xfrm>
            <a:off x="7589520" y="2423160"/>
            <a:ext cx="3886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D4A0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Worst case over an uncertainty set.</a:t>
            </a:r>
            <a:endParaRPr lang="en-US" sz="1200" dirty="0"/>
          </a:p>
        </p:txBody>
      </p:sp>
      <p:sp>
        <p:nvSpPr>
          <p:cNvPr id="18" name="Text 14"/>
          <p:cNvSpPr/>
          <p:nvPr/>
        </p:nvSpPr>
        <p:spPr>
          <a:xfrm>
            <a:off x="6675120" y="3063240"/>
            <a:ext cx="475488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200" dirty="0">
                <a:solidFill>
                  <a:srgbClr val="1B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Protect against any realization in U</a:t>
            </a:r>
            <a:endParaRPr lang="en-US" sz="12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200" dirty="0">
                <a:solidFill>
                  <a:srgbClr val="1B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probability distribution needed</a:t>
            </a:r>
            <a:endParaRPr lang="en-US" sz="12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200" dirty="0">
                <a:solidFill>
                  <a:srgbClr val="1B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Tractable for many problem classes</a:t>
            </a:r>
            <a:endParaRPr lang="en-US" sz="12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200" dirty="0">
                <a:solidFill>
                  <a:srgbClr val="1B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Bertsimas &amp; Sim: tunable conservatism</a:t>
            </a:r>
            <a:endParaRPr lang="en-US" sz="1200" dirty="0"/>
          </a:p>
        </p:txBody>
      </p:sp>
      <p:sp>
        <p:nvSpPr>
          <p:cNvPr id="19" name="Text 15"/>
          <p:cNvSpPr/>
          <p:nvPr/>
        </p:nvSpPr>
        <p:spPr>
          <a:xfrm>
            <a:off x="6675120" y="5074920"/>
            <a:ext cx="47548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Read: </a:t>
            </a:r>
            <a:pPr indent="0" marL="0">
              <a:buNone/>
            </a:pPr>
            <a:r>
              <a:rPr lang="en-US" sz="1100" dirty="0">
                <a:solidFill>
                  <a:srgbClr val="5A61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Ben-Tal, El Ghaoui &amp; Nemirovski, </a:t>
            </a:r>
            <a:pPr indent="0" marL="0">
              <a:buNone/>
            </a:pPr>
            <a:r>
              <a:rPr lang="en-US" sz="1100" i="1" dirty="0">
                <a:solidFill>
                  <a:srgbClr val="5A61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Robust Optimization</a:t>
            </a:r>
            <a:endParaRPr lang="en-US" sz="1100" dirty="0"/>
          </a:p>
        </p:txBody>
      </p:sp>
      <p:sp>
        <p:nvSpPr>
          <p:cNvPr id="20" name="Text 16"/>
          <p:cNvSpPr/>
          <p:nvPr/>
        </p:nvSpPr>
        <p:spPr>
          <a:xfrm>
            <a:off x="594360" y="649224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A61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ISYE 671  •  Spring 2026  •  Dr. Ziteng Wang</a:t>
            </a:r>
            <a:endParaRPr lang="en-US" sz="900" dirty="0"/>
          </a:p>
        </p:txBody>
      </p:sp>
      <p:sp>
        <p:nvSpPr>
          <p:cNvPr id="21" name="Text 17"/>
          <p:cNvSpPr/>
          <p:nvPr/>
        </p:nvSpPr>
        <p:spPr>
          <a:xfrm>
            <a:off x="11064240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1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E276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1841480" y="0"/>
            <a:ext cx="320040" cy="685800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31520" y="2560320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600" kern="0" dirty="0">
                <a:solidFill>
                  <a:srgbClr val="D4A0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06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731520" y="3017520"/>
            <a:ext cx="1097280" cy="4572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31520" y="3200400"/>
            <a:ext cx="114300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Contemporary Applications</a:t>
            </a:r>
            <a:endParaRPr lang="en-US" sz="5200" dirty="0"/>
          </a:p>
        </p:txBody>
      </p:sp>
      <p:sp>
        <p:nvSpPr>
          <p:cNvPr id="6" name="Text 4"/>
          <p:cNvSpPr/>
          <p:nvPr/>
        </p:nvSpPr>
        <p:spPr>
          <a:xfrm>
            <a:off x="731520" y="443484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i="1" dirty="0">
                <a:solidFill>
                  <a:srgbClr val="CADCF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Optimization is a living methodology — deployed everywhere.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A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548640"/>
            <a:ext cx="228600" cy="50292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411480"/>
            <a:ext cx="10515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400" kern="0" dirty="0">
                <a:solidFill>
                  <a:srgbClr val="D4A0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OPTIMIZATION IN THE WILD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94360" y="749808"/>
            <a:ext cx="10515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Where Your Skills Apply</a:t>
            </a:r>
            <a:endParaRPr lang="en-US" sz="3000" dirty="0"/>
          </a:p>
        </p:txBody>
      </p:sp>
      <p:sp>
        <p:nvSpPr>
          <p:cNvPr id="6" name="Shape 4"/>
          <p:cNvSpPr/>
          <p:nvPr/>
        </p:nvSpPr>
        <p:spPr>
          <a:xfrm>
            <a:off x="731520" y="1737360"/>
            <a:ext cx="2679192" cy="2011680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8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731520" y="1737360"/>
            <a:ext cx="457200" cy="73152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5840" y="2057400"/>
            <a:ext cx="502920" cy="502920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960120" y="2651760"/>
            <a:ext cx="22219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2C94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Supply Chain &amp; Logistics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960120" y="3017520"/>
            <a:ext cx="222199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Routing, facility location, inventory, distribution networks</a:t>
            </a:r>
            <a:endParaRPr lang="en-US" sz="1000" dirty="0"/>
          </a:p>
        </p:txBody>
      </p:sp>
      <p:sp>
        <p:nvSpPr>
          <p:cNvPr id="11" name="Shape 8"/>
          <p:cNvSpPr/>
          <p:nvPr/>
        </p:nvSpPr>
        <p:spPr>
          <a:xfrm>
            <a:off x="3529584" y="1737360"/>
            <a:ext cx="2679192" cy="2011680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8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3529584" y="1737360"/>
            <a:ext cx="457200" cy="73152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pic>
        <p:nvPicPr>
          <p:cNvPr id="13" name="Image 1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3904" y="2057400"/>
            <a:ext cx="502920" cy="502920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3758184" y="2651760"/>
            <a:ext cx="22219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2C94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Healthcare</a:t>
            </a:r>
            <a:endParaRPr lang="en-US" sz="1400" dirty="0"/>
          </a:p>
        </p:txBody>
      </p:sp>
      <p:sp>
        <p:nvSpPr>
          <p:cNvPr id="15" name="Text 11"/>
          <p:cNvSpPr/>
          <p:nvPr/>
        </p:nvSpPr>
        <p:spPr>
          <a:xfrm>
            <a:off x="3758184" y="3017520"/>
            <a:ext cx="222199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 scheduling, nurse staffing, organ matching, radiation therapy</a:t>
            </a:r>
            <a:endParaRPr lang="en-US" sz="1000" dirty="0"/>
          </a:p>
        </p:txBody>
      </p:sp>
      <p:sp>
        <p:nvSpPr>
          <p:cNvPr id="16" name="Shape 12"/>
          <p:cNvSpPr/>
          <p:nvPr/>
        </p:nvSpPr>
        <p:spPr>
          <a:xfrm>
            <a:off x="6327648" y="1737360"/>
            <a:ext cx="2679192" cy="2011680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8000"/>
              </a:srgbClr>
            </a:outerShdw>
          </a:effectLst>
        </p:spPr>
      </p:sp>
      <p:sp>
        <p:nvSpPr>
          <p:cNvPr id="17" name="Shape 13"/>
          <p:cNvSpPr/>
          <p:nvPr/>
        </p:nvSpPr>
        <p:spPr>
          <a:xfrm>
            <a:off x="6327648" y="1737360"/>
            <a:ext cx="457200" cy="73152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pic>
        <p:nvPicPr>
          <p:cNvPr id="18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1968" y="2057400"/>
            <a:ext cx="502920" cy="502920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6556248" y="2651760"/>
            <a:ext cx="22219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2C94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Energy Systems</a:t>
            </a:r>
            <a:endParaRPr lang="en-US" sz="1400" dirty="0"/>
          </a:p>
        </p:txBody>
      </p:sp>
      <p:sp>
        <p:nvSpPr>
          <p:cNvPr id="20" name="Text 15"/>
          <p:cNvSpPr/>
          <p:nvPr/>
        </p:nvSpPr>
        <p:spPr>
          <a:xfrm>
            <a:off x="6556248" y="3017520"/>
            <a:ext cx="222199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Unit commitment, dispatch, renewable integration, grid planning</a:t>
            </a:r>
            <a:endParaRPr lang="en-US" sz="1000" dirty="0"/>
          </a:p>
        </p:txBody>
      </p:sp>
      <p:sp>
        <p:nvSpPr>
          <p:cNvPr id="21" name="Shape 16"/>
          <p:cNvSpPr/>
          <p:nvPr/>
        </p:nvSpPr>
        <p:spPr>
          <a:xfrm>
            <a:off x="9125712" y="1737360"/>
            <a:ext cx="2679192" cy="2011680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8000"/>
              </a:srgbClr>
            </a:outerShdw>
          </a:effectLst>
        </p:spPr>
      </p:sp>
      <p:sp>
        <p:nvSpPr>
          <p:cNvPr id="22" name="Shape 17"/>
          <p:cNvSpPr/>
          <p:nvPr/>
        </p:nvSpPr>
        <p:spPr>
          <a:xfrm>
            <a:off x="9125712" y="1737360"/>
            <a:ext cx="457200" cy="73152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pic>
        <p:nvPicPr>
          <p:cNvPr id="23" name="Image 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00032" y="2057400"/>
            <a:ext cx="502920" cy="502920"/>
          </a:xfrm>
          <a:prstGeom prst="rect">
            <a:avLst/>
          </a:prstGeom>
        </p:spPr>
      </p:pic>
      <p:sp>
        <p:nvSpPr>
          <p:cNvPr id="24" name="Text 18"/>
          <p:cNvSpPr/>
          <p:nvPr/>
        </p:nvSpPr>
        <p:spPr>
          <a:xfrm>
            <a:off x="9354312" y="2651760"/>
            <a:ext cx="22219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2C94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Finance</a:t>
            </a:r>
            <a:endParaRPr lang="en-US" sz="1400" dirty="0"/>
          </a:p>
        </p:txBody>
      </p:sp>
      <p:sp>
        <p:nvSpPr>
          <p:cNvPr id="25" name="Text 19"/>
          <p:cNvSpPr/>
          <p:nvPr/>
        </p:nvSpPr>
        <p:spPr>
          <a:xfrm>
            <a:off x="9354312" y="3017520"/>
            <a:ext cx="222199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Portfolio optimization, risk, algorithmic trading, credit scoring</a:t>
            </a:r>
            <a:endParaRPr lang="en-US" sz="1000" dirty="0"/>
          </a:p>
        </p:txBody>
      </p:sp>
      <p:sp>
        <p:nvSpPr>
          <p:cNvPr id="26" name="Shape 20"/>
          <p:cNvSpPr/>
          <p:nvPr/>
        </p:nvSpPr>
        <p:spPr>
          <a:xfrm>
            <a:off x="731520" y="3931920"/>
            <a:ext cx="2679192" cy="2011680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8000"/>
              </a:srgbClr>
            </a:outerShdw>
          </a:effectLst>
        </p:spPr>
      </p:sp>
      <p:sp>
        <p:nvSpPr>
          <p:cNvPr id="27" name="Shape 21"/>
          <p:cNvSpPr/>
          <p:nvPr/>
        </p:nvSpPr>
        <p:spPr>
          <a:xfrm>
            <a:off x="731520" y="3931920"/>
            <a:ext cx="457200" cy="73152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pic>
        <p:nvPicPr>
          <p:cNvPr id="28" name="Image 4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5840" y="4251960"/>
            <a:ext cx="502920" cy="502920"/>
          </a:xfrm>
          <a:prstGeom prst="rect">
            <a:avLst/>
          </a:prstGeom>
        </p:spPr>
      </p:pic>
      <p:sp>
        <p:nvSpPr>
          <p:cNvPr id="29" name="Text 22"/>
          <p:cNvSpPr/>
          <p:nvPr/>
        </p:nvSpPr>
        <p:spPr>
          <a:xfrm>
            <a:off x="960120" y="4846320"/>
            <a:ext cx="22219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2C94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Transportation</a:t>
            </a:r>
            <a:endParaRPr lang="en-US" sz="1400" dirty="0"/>
          </a:p>
        </p:txBody>
      </p:sp>
      <p:sp>
        <p:nvSpPr>
          <p:cNvPr id="30" name="Text 23"/>
          <p:cNvSpPr/>
          <p:nvPr/>
        </p:nvSpPr>
        <p:spPr>
          <a:xfrm>
            <a:off x="960120" y="5212080"/>
            <a:ext cx="222199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Airline crew &amp; fleet, railway timetabling, ride-sharing</a:t>
            </a:r>
            <a:endParaRPr lang="en-US" sz="1000" dirty="0"/>
          </a:p>
        </p:txBody>
      </p:sp>
      <p:sp>
        <p:nvSpPr>
          <p:cNvPr id="31" name="Shape 24"/>
          <p:cNvSpPr/>
          <p:nvPr/>
        </p:nvSpPr>
        <p:spPr>
          <a:xfrm>
            <a:off x="3529584" y="3931920"/>
            <a:ext cx="2679192" cy="2011680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8000"/>
              </a:srgbClr>
            </a:outerShdw>
          </a:effectLst>
        </p:spPr>
      </p:sp>
      <p:sp>
        <p:nvSpPr>
          <p:cNvPr id="32" name="Shape 25"/>
          <p:cNvSpPr/>
          <p:nvPr/>
        </p:nvSpPr>
        <p:spPr>
          <a:xfrm>
            <a:off x="3529584" y="3931920"/>
            <a:ext cx="457200" cy="73152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pic>
        <p:nvPicPr>
          <p:cNvPr id="33" name="Image 5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03904" y="4251960"/>
            <a:ext cx="502920" cy="502920"/>
          </a:xfrm>
          <a:prstGeom prst="rect">
            <a:avLst/>
          </a:prstGeom>
        </p:spPr>
      </p:pic>
      <p:sp>
        <p:nvSpPr>
          <p:cNvPr id="34" name="Text 26"/>
          <p:cNvSpPr/>
          <p:nvPr/>
        </p:nvSpPr>
        <p:spPr>
          <a:xfrm>
            <a:off x="3758184" y="4846320"/>
            <a:ext cx="22219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2C94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Manufacturing</a:t>
            </a:r>
            <a:endParaRPr lang="en-US" sz="1400" dirty="0"/>
          </a:p>
        </p:txBody>
      </p:sp>
      <p:sp>
        <p:nvSpPr>
          <p:cNvPr id="35" name="Text 27"/>
          <p:cNvSpPr/>
          <p:nvPr/>
        </p:nvSpPr>
        <p:spPr>
          <a:xfrm>
            <a:off x="3758184" y="5212080"/>
            <a:ext cx="222199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Production scheduling, process optimization, quality control</a:t>
            </a:r>
            <a:endParaRPr lang="en-US" sz="1000" dirty="0"/>
          </a:p>
        </p:txBody>
      </p:sp>
      <p:sp>
        <p:nvSpPr>
          <p:cNvPr id="36" name="Shape 28"/>
          <p:cNvSpPr/>
          <p:nvPr/>
        </p:nvSpPr>
        <p:spPr>
          <a:xfrm>
            <a:off x="6327648" y="3931920"/>
            <a:ext cx="2679192" cy="2011680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8000"/>
              </a:srgbClr>
            </a:outerShdw>
          </a:effectLst>
        </p:spPr>
      </p:sp>
      <p:sp>
        <p:nvSpPr>
          <p:cNvPr id="37" name="Shape 29"/>
          <p:cNvSpPr/>
          <p:nvPr/>
        </p:nvSpPr>
        <p:spPr>
          <a:xfrm>
            <a:off x="6327648" y="3931920"/>
            <a:ext cx="457200" cy="73152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pic>
        <p:nvPicPr>
          <p:cNvPr id="38" name="Image 6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01968" y="4251960"/>
            <a:ext cx="502920" cy="502920"/>
          </a:xfrm>
          <a:prstGeom prst="rect">
            <a:avLst/>
          </a:prstGeom>
        </p:spPr>
      </p:pic>
      <p:sp>
        <p:nvSpPr>
          <p:cNvPr id="39" name="Text 30"/>
          <p:cNvSpPr/>
          <p:nvPr/>
        </p:nvSpPr>
        <p:spPr>
          <a:xfrm>
            <a:off x="6556248" y="4846320"/>
            <a:ext cx="22219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2C94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Telecommunications</a:t>
            </a:r>
            <a:endParaRPr lang="en-US" sz="1400" dirty="0"/>
          </a:p>
        </p:txBody>
      </p:sp>
      <p:sp>
        <p:nvSpPr>
          <p:cNvPr id="40" name="Text 31"/>
          <p:cNvSpPr/>
          <p:nvPr/>
        </p:nvSpPr>
        <p:spPr>
          <a:xfrm>
            <a:off x="6556248" y="5212080"/>
            <a:ext cx="222199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Network design, spectrum allocation, routing</a:t>
            </a:r>
            <a:endParaRPr lang="en-US" sz="1000" dirty="0"/>
          </a:p>
        </p:txBody>
      </p:sp>
      <p:sp>
        <p:nvSpPr>
          <p:cNvPr id="41" name="Shape 32"/>
          <p:cNvSpPr/>
          <p:nvPr/>
        </p:nvSpPr>
        <p:spPr>
          <a:xfrm>
            <a:off x="9125712" y="3931920"/>
            <a:ext cx="2679192" cy="2011680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8000"/>
              </a:srgbClr>
            </a:outerShdw>
          </a:effectLst>
        </p:spPr>
      </p:sp>
      <p:sp>
        <p:nvSpPr>
          <p:cNvPr id="42" name="Shape 33"/>
          <p:cNvSpPr/>
          <p:nvPr/>
        </p:nvSpPr>
        <p:spPr>
          <a:xfrm>
            <a:off x="9125712" y="3931920"/>
            <a:ext cx="457200" cy="73152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pic>
        <p:nvPicPr>
          <p:cNvPr id="43" name="Image 7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400032" y="4251960"/>
            <a:ext cx="502920" cy="502920"/>
          </a:xfrm>
          <a:prstGeom prst="rect">
            <a:avLst/>
          </a:prstGeom>
        </p:spPr>
      </p:pic>
      <p:sp>
        <p:nvSpPr>
          <p:cNvPr id="44" name="Text 34"/>
          <p:cNvSpPr/>
          <p:nvPr/>
        </p:nvSpPr>
        <p:spPr>
          <a:xfrm>
            <a:off x="9354312" y="4846320"/>
            <a:ext cx="22219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2C94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Machine Learning</a:t>
            </a:r>
            <a:endParaRPr lang="en-US" sz="1400" dirty="0"/>
          </a:p>
        </p:txBody>
      </p:sp>
      <p:sp>
        <p:nvSpPr>
          <p:cNvPr id="45" name="Text 35"/>
          <p:cNvSpPr/>
          <p:nvPr/>
        </p:nvSpPr>
        <p:spPr>
          <a:xfrm>
            <a:off x="9354312" y="5212080"/>
            <a:ext cx="222199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Regularized regression, SVMs, neural network training</a:t>
            </a:r>
            <a:endParaRPr lang="en-US" sz="1000" dirty="0"/>
          </a:p>
        </p:txBody>
      </p:sp>
      <p:sp>
        <p:nvSpPr>
          <p:cNvPr id="46" name="Text 36"/>
          <p:cNvSpPr/>
          <p:nvPr/>
        </p:nvSpPr>
        <p:spPr>
          <a:xfrm>
            <a:off x="731520" y="5897880"/>
            <a:ext cx="10698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i="1" dirty="0">
                <a:solidFill>
                  <a:srgbClr val="5A617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Amazon, UPS, FedEx, United, the Cleveland Clinic, NYISO, Goldman Sachs — all rely on optimization at their core.</a:t>
            </a:r>
            <a:endParaRPr lang="en-US" sz="1300" dirty="0"/>
          </a:p>
        </p:txBody>
      </p:sp>
      <p:sp>
        <p:nvSpPr>
          <p:cNvPr id="47" name="Text 37"/>
          <p:cNvSpPr/>
          <p:nvPr/>
        </p:nvSpPr>
        <p:spPr>
          <a:xfrm>
            <a:off x="594360" y="649224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A61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ISYE 671  •  Spring 2026  •  Dr. Ziteng Wang</a:t>
            </a:r>
            <a:endParaRPr lang="en-US" sz="900" dirty="0"/>
          </a:p>
        </p:txBody>
      </p:sp>
      <p:sp>
        <p:nvSpPr>
          <p:cNvPr id="48" name="Text 38"/>
          <p:cNvSpPr/>
          <p:nvPr/>
        </p:nvSpPr>
        <p:spPr>
          <a:xfrm>
            <a:off x="11064240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1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A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548640"/>
            <a:ext cx="228600" cy="50292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411480"/>
            <a:ext cx="10515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400" kern="0" dirty="0">
                <a:solidFill>
                  <a:srgbClr val="D4A0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PROFESSIONAL COMMUNITY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94360" y="749808"/>
            <a:ext cx="10515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INFORMS Resources</a:t>
            </a:r>
            <a:endParaRPr lang="en-US" sz="3000" dirty="0"/>
          </a:p>
        </p:txBody>
      </p:sp>
      <p:sp>
        <p:nvSpPr>
          <p:cNvPr id="6" name="Shape 4"/>
          <p:cNvSpPr/>
          <p:nvPr/>
        </p:nvSpPr>
        <p:spPr>
          <a:xfrm>
            <a:off x="731520" y="1691640"/>
            <a:ext cx="1097280" cy="1097280"/>
          </a:xfrm>
          <a:prstGeom prst="ellipse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41832" y="1901952"/>
            <a:ext cx="676656" cy="676656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965960" y="1737360"/>
            <a:ext cx="4114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INFORMS</a:t>
            </a:r>
            <a:endParaRPr lang="en-US" sz="3200" dirty="0"/>
          </a:p>
        </p:txBody>
      </p:sp>
      <p:sp>
        <p:nvSpPr>
          <p:cNvPr id="9" name="Text 6"/>
          <p:cNvSpPr/>
          <p:nvPr/>
        </p:nvSpPr>
        <p:spPr>
          <a:xfrm>
            <a:off x="1965960" y="2286000"/>
            <a:ext cx="4114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5A61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leading society for OR, analytics, and management science.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1965960" y="2743200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D4A0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informs.org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6309360" y="1691640"/>
            <a:ext cx="5394960" cy="1033272"/>
          </a:xfrm>
          <a:prstGeom prst="rect">
            <a:avLst/>
          </a:prstGeom>
          <a:solidFill>
            <a:srgbClr val="FFFFFF"/>
          </a:solidFill>
          <a:ln w="9525">
            <a:solidFill>
              <a:srgbClr val="D5DBE8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8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6309360" y="1691640"/>
            <a:ext cx="91440" cy="1033272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6583680" y="1828800"/>
            <a:ext cx="5029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Journals</a:t>
            </a:r>
            <a:endParaRPr lang="en-US" sz="1700" dirty="0"/>
          </a:p>
        </p:txBody>
      </p:sp>
      <p:sp>
        <p:nvSpPr>
          <p:cNvPr id="14" name="Text 11"/>
          <p:cNvSpPr/>
          <p:nvPr/>
        </p:nvSpPr>
        <p:spPr>
          <a:xfrm>
            <a:off x="6583680" y="2194560"/>
            <a:ext cx="5029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B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Operations Research · Management Science · IJoC · IJoO · IJAA (Edelman Awards)</a:t>
            </a:r>
            <a:endParaRPr lang="en-US" sz="1100" dirty="0"/>
          </a:p>
        </p:txBody>
      </p:sp>
      <p:sp>
        <p:nvSpPr>
          <p:cNvPr id="15" name="Shape 12"/>
          <p:cNvSpPr/>
          <p:nvPr/>
        </p:nvSpPr>
        <p:spPr>
          <a:xfrm>
            <a:off x="6309360" y="2798064"/>
            <a:ext cx="5394960" cy="1033272"/>
          </a:xfrm>
          <a:prstGeom prst="rect">
            <a:avLst/>
          </a:prstGeom>
          <a:solidFill>
            <a:srgbClr val="FFFFFF"/>
          </a:solidFill>
          <a:ln w="9525">
            <a:solidFill>
              <a:srgbClr val="D5DBE8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8000"/>
              </a:srgbClr>
            </a:outerShdw>
          </a:effectLst>
        </p:spPr>
      </p:sp>
      <p:sp>
        <p:nvSpPr>
          <p:cNvPr id="16" name="Shape 13"/>
          <p:cNvSpPr/>
          <p:nvPr/>
        </p:nvSpPr>
        <p:spPr>
          <a:xfrm>
            <a:off x="6309360" y="2798064"/>
            <a:ext cx="91440" cy="1033272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6583680" y="2935224"/>
            <a:ext cx="5029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TutORials</a:t>
            </a:r>
            <a:endParaRPr lang="en-US" sz="1700" dirty="0"/>
          </a:p>
        </p:txBody>
      </p:sp>
      <p:sp>
        <p:nvSpPr>
          <p:cNvPr id="18" name="Text 15"/>
          <p:cNvSpPr/>
          <p:nvPr/>
        </p:nvSpPr>
        <p:spPr>
          <a:xfrm>
            <a:off x="6583680" y="3300984"/>
            <a:ext cx="5029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B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Annual accessible intros to advanced topics — LLMs, ML, optimization</a:t>
            </a:r>
            <a:endParaRPr lang="en-US" sz="1100" dirty="0"/>
          </a:p>
        </p:txBody>
      </p:sp>
      <p:sp>
        <p:nvSpPr>
          <p:cNvPr id="19" name="Shape 16"/>
          <p:cNvSpPr/>
          <p:nvPr/>
        </p:nvSpPr>
        <p:spPr>
          <a:xfrm>
            <a:off x="6309360" y="3904488"/>
            <a:ext cx="5394960" cy="1033272"/>
          </a:xfrm>
          <a:prstGeom prst="rect">
            <a:avLst/>
          </a:prstGeom>
          <a:solidFill>
            <a:srgbClr val="FFFFFF"/>
          </a:solidFill>
          <a:ln w="9525">
            <a:solidFill>
              <a:srgbClr val="D5DBE8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8000"/>
              </a:srgbClr>
            </a:outerShdw>
          </a:effectLst>
        </p:spPr>
      </p:sp>
      <p:sp>
        <p:nvSpPr>
          <p:cNvPr id="20" name="Shape 17"/>
          <p:cNvSpPr/>
          <p:nvPr/>
        </p:nvSpPr>
        <p:spPr>
          <a:xfrm>
            <a:off x="6309360" y="3904488"/>
            <a:ext cx="91440" cy="1033272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6583680" y="4041648"/>
            <a:ext cx="5029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Annual Meeting</a:t>
            </a:r>
            <a:endParaRPr lang="en-US" sz="1700" dirty="0"/>
          </a:p>
        </p:txBody>
      </p:sp>
      <p:sp>
        <p:nvSpPr>
          <p:cNvPr id="22" name="Text 19"/>
          <p:cNvSpPr/>
          <p:nvPr/>
        </p:nvSpPr>
        <p:spPr>
          <a:xfrm>
            <a:off x="6583680" y="4407408"/>
            <a:ext cx="5029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B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largest gathering of OR professionals worldwide</a:t>
            </a:r>
            <a:endParaRPr lang="en-US" sz="1100" dirty="0"/>
          </a:p>
        </p:txBody>
      </p:sp>
      <p:sp>
        <p:nvSpPr>
          <p:cNvPr id="23" name="Shape 20"/>
          <p:cNvSpPr/>
          <p:nvPr/>
        </p:nvSpPr>
        <p:spPr>
          <a:xfrm>
            <a:off x="6309360" y="5010912"/>
            <a:ext cx="5394960" cy="1033272"/>
          </a:xfrm>
          <a:prstGeom prst="rect">
            <a:avLst/>
          </a:prstGeom>
          <a:solidFill>
            <a:srgbClr val="FFFFFF"/>
          </a:solidFill>
          <a:ln w="9525">
            <a:solidFill>
              <a:srgbClr val="D5DBE8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8000"/>
              </a:srgbClr>
            </a:outerShdw>
          </a:effectLst>
        </p:spPr>
      </p:sp>
      <p:sp>
        <p:nvSpPr>
          <p:cNvPr id="24" name="Shape 21"/>
          <p:cNvSpPr/>
          <p:nvPr/>
        </p:nvSpPr>
        <p:spPr>
          <a:xfrm>
            <a:off x="6309360" y="5010912"/>
            <a:ext cx="91440" cy="1033272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25" name="Text 22"/>
          <p:cNvSpPr/>
          <p:nvPr/>
        </p:nvSpPr>
        <p:spPr>
          <a:xfrm>
            <a:off x="6583680" y="5148072"/>
            <a:ext cx="5029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Student Membership</a:t>
            </a:r>
            <a:endParaRPr lang="en-US" sz="1700" dirty="0"/>
          </a:p>
        </p:txBody>
      </p:sp>
      <p:sp>
        <p:nvSpPr>
          <p:cNvPr id="26" name="Text 23"/>
          <p:cNvSpPr/>
          <p:nvPr/>
        </p:nvSpPr>
        <p:spPr>
          <a:xfrm>
            <a:off x="6583680" y="5513832"/>
            <a:ext cx="5029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B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Competitions, career resources, chapters</a:t>
            </a:r>
            <a:endParaRPr lang="en-US" sz="1100" dirty="0"/>
          </a:p>
        </p:txBody>
      </p:sp>
      <p:sp>
        <p:nvSpPr>
          <p:cNvPr id="27" name="Shape 24"/>
          <p:cNvSpPr/>
          <p:nvPr/>
        </p:nvSpPr>
        <p:spPr>
          <a:xfrm>
            <a:off x="731520" y="5074920"/>
            <a:ext cx="5257800" cy="1143000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28" name="Shape 25"/>
          <p:cNvSpPr/>
          <p:nvPr/>
        </p:nvSpPr>
        <p:spPr>
          <a:xfrm>
            <a:off x="731520" y="5074920"/>
            <a:ext cx="91440" cy="114300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29" name="Text 26"/>
          <p:cNvSpPr/>
          <p:nvPr/>
        </p:nvSpPr>
        <p:spPr>
          <a:xfrm>
            <a:off x="914400" y="5212080"/>
            <a:ext cx="4983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“Saving lives, saving money, solving problems.”</a:t>
            </a:r>
            <a:endParaRPr lang="en-US" sz="1400" dirty="0"/>
          </a:p>
        </p:txBody>
      </p:sp>
      <p:sp>
        <p:nvSpPr>
          <p:cNvPr id="30" name="Text 27"/>
          <p:cNvSpPr/>
          <p:nvPr/>
        </p:nvSpPr>
        <p:spPr>
          <a:xfrm>
            <a:off x="914400" y="5715000"/>
            <a:ext cx="4983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F2C9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INFORMS tagline</a:t>
            </a:r>
            <a:endParaRPr lang="en-US" sz="1100" dirty="0"/>
          </a:p>
        </p:txBody>
      </p:sp>
      <p:sp>
        <p:nvSpPr>
          <p:cNvPr id="31" name="Text 28"/>
          <p:cNvSpPr/>
          <p:nvPr/>
        </p:nvSpPr>
        <p:spPr>
          <a:xfrm>
            <a:off x="594360" y="649224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A61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ISYE 671  •  Spring 2026  •  Dr. Ziteng Wang</a:t>
            </a:r>
            <a:endParaRPr lang="en-US" sz="900" dirty="0"/>
          </a:p>
        </p:txBody>
      </p:sp>
      <p:sp>
        <p:nvSpPr>
          <p:cNvPr id="32" name="Text 29"/>
          <p:cNvSpPr/>
          <p:nvPr/>
        </p:nvSpPr>
        <p:spPr>
          <a:xfrm>
            <a:off x="11064240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1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1E276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1841480" y="0"/>
            <a:ext cx="320040" cy="685800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31520" y="2560320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600" kern="0" dirty="0">
                <a:solidFill>
                  <a:srgbClr val="D4A0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07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731520" y="3017520"/>
            <a:ext cx="1097280" cy="4572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31520" y="3200400"/>
            <a:ext cx="109728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AI, LLMs, and OR</a:t>
            </a:r>
            <a:endParaRPr lang="en-US" sz="5600" dirty="0"/>
          </a:p>
        </p:txBody>
      </p:sp>
      <p:sp>
        <p:nvSpPr>
          <p:cNvPr id="6" name="Text 4"/>
          <p:cNvSpPr/>
          <p:nvPr/>
        </p:nvSpPr>
        <p:spPr>
          <a:xfrm>
            <a:off x="731520" y="443484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i="1" dirty="0">
                <a:solidFill>
                  <a:srgbClr val="CADCF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Not a replacement. An amplifier.</a:t>
            </a:r>
            <a:endParaRPr lang="en-US" sz="2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A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548640"/>
            <a:ext cx="228600" cy="50292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411480"/>
            <a:ext cx="10515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400" kern="0" dirty="0">
                <a:solidFill>
                  <a:srgbClr val="D4A0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ALREADY USEFUL, TODAY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94360" y="749808"/>
            <a:ext cx="10515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LLMs Can Do for the OR Workflow</a:t>
            </a:r>
            <a:endParaRPr lang="en-US" sz="3000" dirty="0"/>
          </a:p>
        </p:txBody>
      </p:sp>
      <p:sp>
        <p:nvSpPr>
          <p:cNvPr id="6" name="Shape 4"/>
          <p:cNvSpPr/>
          <p:nvPr/>
        </p:nvSpPr>
        <p:spPr>
          <a:xfrm>
            <a:off x="731520" y="1691640"/>
            <a:ext cx="5349240" cy="2011680"/>
          </a:xfrm>
          <a:prstGeom prst="rect">
            <a:avLst/>
          </a:prstGeom>
          <a:solidFill>
            <a:srgbClr val="FFFFFF"/>
          </a:solidFill>
          <a:ln w="9525">
            <a:solidFill>
              <a:srgbClr val="D5DBE8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8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731520" y="1691640"/>
            <a:ext cx="109728" cy="201168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1097280" y="2057400"/>
            <a:ext cx="731520" cy="731520"/>
          </a:xfrm>
          <a:prstGeom prst="ellipse">
            <a:avLst/>
          </a:prstGeom>
          <a:solidFill>
            <a:srgbClr val="E8EFFD"/>
          </a:solidFill>
          <a:ln w="12700">
            <a:solidFill>
              <a:srgbClr val="E8EFFD"/>
            </a:solidFill>
            <a:prstDash val="solid"/>
          </a:ln>
        </p:spPr>
      </p:sp>
      <p:pic>
        <p:nvPicPr>
          <p:cNvPr id="9" name="Image 0" descr="preencode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0160" y="2240280"/>
            <a:ext cx="365760" cy="365760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2011680" y="2075688"/>
            <a:ext cx="3977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Formulation</a:t>
            </a:r>
            <a:endParaRPr lang="en-US" sz="1900" dirty="0"/>
          </a:p>
        </p:txBody>
      </p:sp>
      <p:sp>
        <p:nvSpPr>
          <p:cNvPr id="11" name="Text 8"/>
          <p:cNvSpPr/>
          <p:nvPr/>
        </p:nvSpPr>
        <p:spPr>
          <a:xfrm>
            <a:off x="1097280" y="2880360"/>
            <a:ext cx="4800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B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Draft mathematical models from natural-language problem descriptions — variables, objectives, constraints.</a:t>
            </a:r>
            <a:endParaRPr lang="en-US" sz="1200" dirty="0"/>
          </a:p>
        </p:txBody>
      </p:sp>
      <p:sp>
        <p:nvSpPr>
          <p:cNvPr id="12" name="Shape 9"/>
          <p:cNvSpPr/>
          <p:nvPr/>
        </p:nvSpPr>
        <p:spPr>
          <a:xfrm>
            <a:off x="6446520" y="1691640"/>
            <a:ext cx="5349240" cy="2011680"/>
          </a:xfrm>
          <a:prstGeom prst="rect">
            <a:avLst/>
          </a:prstGeom>
          <a:solidFill>
            <a:srgbClr val="FFFFFF"/>
          </a:solidFill>
          <a:ln w="9525">
            <a:solidFill>
              <a:srgbClr val="D5DBE8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8000"/>
              </a:srgbClr>
            </a:outerShdw>
          </a:effectLst>
        </p:spPr>
      </p:sp>
      <p:sp>
        <p:nvSpPr>
          <p:cNvPr id="13" name="Shape 10"/>
          <p:cNvSpPr/>
          <p:nvPr/>
        </p:nvSpPr>
        <p:spPr>
          <a:xfrm>
            <a:off x="6446520" y="1691640"/>
            <a:ext cx="109728" cy="201168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6812280" y="2057400"/>
            <a:ext cx="731520" cy="731520"/>
          </a:xfrm>
          <a:prstGeom prst="ellipse">
            <a:avLst/>
          </a:prstGeom>
          <a:solidFill>
            <a:srgbClr val="E8EFFD"/>
          </a:solidFill>
          <a:ln w="12700">
            <a:solidFill>
              <a:srgbClr val="E8EFFD"/>
            </a:solidFill>
            <a:prstDash val="solid"/>
          </a:ln>
        </p:spPr>
      </p:sp>
      <p:pic>
        <p:nvPicPr>
          <p:cNvPr id="15" name="Image 1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2240280"/>
            <a:ext cx="365760" cy="365760"/>
          </a:xfrm>
          <a:prstGeom prst="rect">
            <a:avLst/>
          </a:prstGeom>
        </p:spPr>
      </p:pic>
      <p:sp>
        <p:nvSpPr>
          <p:cNvPr id="16" name="Text 12"/>
          <p:cNvSpPr/>
          <p:nvPr/>
        </p:nvSpPr>
        <p:spPr>
          <a:xfrm>
            <a:off x="7726680" y="2075688"/>
            <a:ext cx="3977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Code Generation</a:t>
            </a:r>
            <a:endParaRPr lang="en-US" sz="1900" dirty="0"/>
          </a:p>
        </p:txBody>
      </p:sp>
      <p:sp>
        <p:nvSpPr>
          <p:cNvPr id="17" name="Text 13"/>
          <p:cNvSpPr/>
          <p:nvPr/>
        </p:nvSpPr>
        <p:spPr>
          <a:xfrm>
            <a:off x="6812280" y="2880360"/>
            <a:ext cx="4800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B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Produce solver code (Python/Gurobi, AMPL, PuLP, OR-Tools) from formulations, including data processing.</a:t>
            </a:r>
            <a:endParaRPr lang="en-US" sz="1200" dirty="0"/>
          </a:p>
        </p:txBody>
      </p:sp>
      <p:sp>
        <p:nvSpPr>
          <p:cNvPr id="18" name="Shape 14"/>
          <p:cNvSpPr/>
          <p:nvPr/>
        </p:nvSpPr>
        <p:spPr>
          <a:xfrm>
            <a:off x="731520" y="3931920"/>
            <a:ext cx="5349240" cy="2011680"/>
          </a:xfrm>
          <a:prstGeom prst="rect">
            <a:avLst/>
          </a:prstGeom>
          <a:solidFill>
            <a:srgbClr val="FFFFFF"/>
          </a:solidFill>
          <a:ln w="9525">
            <a:solidFill>
              <a:srgbClr val="D5DBE8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8000"/>
              </a:srgbClr>
            </a:outerShdw>
          </a:effectLst>
        </p:spPr>
      </p:sp>
      <p:sp>
        <p:nvSpPr>
          <p:cNvPr id="19" name="Shape 15"/>
          <p:cNvSpPr/>
          <p:nvPr/>
        </p:nvSpPr>
        <p:spPr>
          <a:xfrm>
            <a:off x="731520" y="3931920"/>
            <a:ext cx="109728" cy="201168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20" name="Shape 16"/>
          <p:cNvSpPr/>
          <p:nvPr/>
        </p:nvSpPr>
        <p:spPr>
          <a:xfrm>
            <a:off x="1097280" y="4297680"/>
            <a:ext cx="731520" cy="731520"/>
          </a:xfrm>
          <a:prstGeom prst="ellipse">
            <a:avLst/>
          </a:prstGeom>
          <a:solidFill>
            <a:srgbClr val="E8EFFD"/>
          </a:solidFill>
          <a:ln w="12700">
            <a:solidFill>
              <a:srgbClr val="E8EFFD"/>
            </a:solidFill>
            <a:prstDash val="solid"/>
          </a:ln>
        </p:spPr>
      </p:sp>
      <p:pic>
        <p:nvPicPr>
          <p:cNvPr id="21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0160" y="4480560"/>
            <a:ext cx="365760" cy="365760"/>
          </a:xfrm>
          <a:prstGeom prst="rect">
            <a:avLst/>
          </a:prstGeom>
        </p:spPr>
      </p:pic>
      <p:sp>
        <p:nvSpPr>
          <p:cNvPr id="22" name="Text 17"/>
          <p:cNvSpPr/>
          <p:nvPr/>
        </p:nvSpPr>
        <p:spPr>
          <a:xfrm>
            <a:off x="2011680" y="4315968"/>
            <a:ext cx="3977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Debugging &amp; Interpretation</a:t>
            </a:r>
            <a:endParaRPr lang="en-US" sz="1900" dirty="0"/>
          </a:p>
        </p:txBody>
      </p:sp>
      <p:sp>
        <p:nvSpPr>
          <p:cNvPr id="23" name="Text 18"/>
          <p:cNvSpPr/>
          <p:nvPr/>
        </p:nvSpPr>
        <p:spPr>
          <a:xfrm>
            <a:off x="1097280" y="5120640"/>
            <a:ext cx="4800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B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Diagnose infeasibility, suggest relaxations, and explain solver output in plain language.</a:t>
            </a:r>
            <a:endParaRPr lang="en-US" sz="1200" dirty="0"/>
          </a:p>
        </p:txBody>
      </p:sp>
      <p:sp>
        <p:nvSpPr>
          <p:cNvPr id="24" name="Shape 19"/>
          <p:cNvSpPr/>
          <p:nvPr/>
        </p:nvSpPr>
        <p:spPr>
          <a:xfrm>
            <a:off x="6446520" y="3931920"/>
            <a:ext cx="5349240" cy="2011680"/>
          </a:xfrm>
          <a:prstGeom prst="rect">
            <a:avLst/>
          </a:prstGeom>
          <a:solidFill>
            <a:srgbClr val="FFFFFF"/>
          </a:solidFill>
          <a:ln w="9525">
            <a:solidFill>
              <a:srgbClr val="D5DBE8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8000"/>
              </a:srgbClr>
            </a:outerShdw>
          </a:effectLst>
        </p:spPr>
      </p:sp>
      <p:sp>
        <p:nvSpPr>
          <p:cNvPr id="25" name="Shape 20"/>
          <p:cNvSpPr/>
          <p:nvPr/>
        </p:nvSpPr>
        <p:spPr>
          <a:xfrm>
            <a:off x="6446520" y="3931920"/>
            <a:ext cx="109728" cy="201168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26" name="Shape 21"/>
          <p:cNvSpPr/>
          <p:nvPr/>
        </p:nvSpPr>
        <p:spPr>
          <a:xfrm>
            <a:off x="6812280" y="4297680"/>
            <a:ext cx="731520" cy="731520"/>
          </a:xfrm>
          <a:prstGeom prst="ellipse">
            <a:avLst/>
          </a:prstGeom>
          <a:solidFill>
            <a:srgbClr val="E8EFFD"/>
          </a:solidFill>
          <a:ln w="12700">
            <a:solidFill>
              <a:srgbClr val="E8EFFD"/>
            </a:solidFill>
            <a:prstDash val="solid"/>
          </a:ln>
        </p:spPr>
      </p:sp>
      <p:pic>
        <p:nvPicPr>
          <p:cNvPr id="27" name="Image 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95160" y="4480560"/>
            <a:ext cx="365760" cy="365760"/>
          </a:xfrm>
          <a:prstGeom prst="rect">
            <a:avLst/>
          </a:prstGeom>
        </p:spPr>
      </p:pic>
      <p:sp>
        <p:nvSpPr>
          <p:cNvPr id="28" name="Text 22"/>
          <p:cNvSpPr/>
          <p:nvPr/>
        </p:nvSpPr>
        <p:spPr>
          <a:xfrm>
            <a:off x="7726680" y="4315968"/>
            <a:ext cx="3977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Learning &amp; Literature</a:t>
            </a:r>
            <a:endParaRPr lang="en-US" sz="1900" dirty="0"/>
          </a:p>
        </p:txBody>
      </p:sp>
      <p:sp>
        <p:nvSpPr>
          <p:cNvPr id="29" name="Text 23"/>
          <p:cNvSpPr/>
          <p:nvPr/>
        </p:nvSpPr>
        <p:spPr>
          <a:xfrm>
            <a:off x="6812280" y="5120640"/>
            <a:ext cx="4800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B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Summarize research papers, explain unfamiliar techniques, and navigate the OR literature.</a:t>
            </a:r>
            <a:endParaRPr lang="en-US" sz="1200" dirty="0"/>
          </a:p>
        </p:txBody>
      </p:sp>
      <p:sp>
        <p:nvSpPr>
          <p:cNvPr id="30" name="Text 24"/>
          <p:cNvSpPr/>
          <p:nvPr/>
        </p:nvSpPr>
        <p:spPr>
          <a:xfrm>
            <a:off x="731520" y="5852160"/>
            <a:ext cx="10698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i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You experienced this in this course — using Claude as a coding partner.</a:t>
            </a:r>
            <a:endParaRPr lang="en-US" sz="1400" dirty="0"/>
          </a:p>
        </p:txBody>
      </p:sp>
      <p:sp>
        <p:nvSpPr>
          <p:cNvPr id="31" name="Text 25"/>
          <p:cNvSpPr/>
          <p:nvPr/>
        </p:nvSpPr>
        <p:spPr>
          <a:xfrm>
            <a:off x="594360" y="649224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A61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ISYE 671  •  Spring 2026  •  Dr. Ziteng Wang</a:t>
            </a:r>
            <a:endParaRPr lang="en-US" sz="900" dirty="0"/>
          </a:p>
        </p:txBody>
      </p:sp>
      <p:sp>
        <p:nvSpPr>
          <p:cNvPr id="32" name="Text 26"/>
          <p:cNvSpPr/>
          <p:nvPr/>
        </p:nvSpPr>
        <p:spPr>
          <a:xfrm>
            <a:off x="11064240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1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</a:t>
            </a:r>
            <a:endParaRPr lang="en-US" sz="9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A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548640"/>
            <a:ext cx="228600" cy="50292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411480"/>
            <a:ext cx="10515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400" kern="0" dirty="0">
                <a:solidFill>
                  <a:srgbClr val="D4A0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RESEARCH FRONTIER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94360" y="749808"/>
            <a:ext cx="10515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LLM-Powered Optimization Systems</a:t>
            </a:r>
            <a:endParaRPr lang="en-US" sz="3000" dirty="0"/>
          </a:p>
        </p:txBody>
      </p:sp>
      <p:sp>
        <p:nvSpPr>
          <p:cNvPr id="6" name="Shape 4"/>
          <p:cNvSpPr/>
          <p:nvPr/>
        </p:nvSpPr>
        <p:spPr>
          <a:xfrm>
            <a:off x="731520" y="1691640"/>
            <a:ext cx="10698480" cy="658368"/>
          </a:xfrm>
          <a:prstGeom prst="rect">
            <a:avLst/>
          </a:prstGeom>
          <a:solidFill>
            <a:srgbClr val="FFFFFF"/>
          </a:solidFill>
          <a:ln w="9525">
            <a:solidFill>
              <a:srgbClr val="D5DBE8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8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731520" y="1691640"/>
            <a:ext cx="2103120" cy="658368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68680" y="1764792"/>
            <a:ext cx="1828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OptiMUS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868680" y="2057400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F2C9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Ahmaditeshnizi, Gao, Udell (2024)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3017520" y="178308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B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LLM agent that formulates and solves (MI)LP problems from natural language, with modular architecture.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731520" y="2404872"/>
            <a:ext cx="10698480" cy="658368"/>
          </a:xfrm>
          <a:prstGeom prst="rect">
            <a:avLst/>
          </a:prstGeom>
          <a:solidFill>
            <a:srgbClr val="FFFFFF"/>
          </a:solidFill>
          <a:ln w="9525">
            <a:solidFill>
              <a:srgbClr val="D5DBE8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8000"/>
              </a:srgbClr>
            </a:outerShdw>
          </a:effectLst>
        </p:spPr>
      </p:sp>
      <p:sp>
        <p:nvSpPr>
          <p:cNvPr id="12" name="Shape 10"/>
          <p:cNvSpPr/>
          <p:nvPr/>
        </p:nvSpPr>
        <p:spPr>
          <a:xfrm>
            <a:off x="731520" y="2404872"/>
            <a:ext cx="2103120" cy="658368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68680" y="2478024"/>
            <a:ext cx="1828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OR-LLM-Agent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868680" y="2770632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F2C9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Zhang et al. (2025)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3017520" y="2496312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B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Reasoning-LLM framework (DeepSeek-R1) decomposing OR into modeling, code generation, and debugging.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731520" y="3118104"/>
            <a:ext cx="10698480" cy="658368"/>
          </a:xfrm>
          <a:prstGeom prst="rect">
            <a:avLst/>
          </a:prstGeom>
          <a:solidFill>
            <a:srgbClr val="FFFFFF"/>
          </a:solidFill>
          <a:ln w="9525">
            <a:solidFill>
              <a:srgbClr val="D5DBE8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8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731520" y="3118104"/>
            <a:ext cx="2103120" cy="658368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868680" y="3191256"/>
            <a:ext cx="1828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ORLM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868680" y="3483864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F2C9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Tang et al. (2024)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3017520" y="3209544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B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Framework for training open-source LLMs for optimization modeling; introduces IndustryOR benchmark.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731520" y="3831336"/>
            <a:ext cx="10698480" cy="658368"/>
          </a:xfrm>
          <a:prstGeom prst="rect">
            <a:avLst/>
          </a:prstGeom>
          <a:solidFill>
            <a:srgbClr val="FFFFFF"/>
          </a:solidFill>
          <a:ln w="9525">
            <a:solidFill>
              <a:srgbClr val="D5DBE8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8000"/>
              </a:srgbClr>
            </a:outerShdw>
          </a:effectLst>
        </p:spPr>
      </p:sp>
      <p:sp>
        <p:nvSpPr>
          <p:cNvPr id="22" name="Shape 20"/>
          <p:cNvSpPr/>
          <p:nvPr/>
        </p:nvSpPr>
        <p:spPr>
          <a:xfrm>
            <a:off x="731520" y="3831336"/>
            <a:ext cx="2103120" cy="658368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868680" y="3904488"/>
            <a:ext cx="1828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OPRO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868680" y="4197096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F2C9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Yang et al. (2023)</a:t>
            </a:r>
            <a:endParaRPr lang="en-US" sz="900" dirty="0"/>
          </a:p>
        </p:txBody>
      </p:sp>
      <p:sp>
        <p:nvSpPr>
          <p:cNvPr id="25" name="Text 23"/>
          <p:cNvSpPr/>
          <p:nvPr/>
        </p:nvSpPr>
        <p:spPr>
          <a:xfrm>
            <a:off x="3017520" y="3922776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B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LLMs as optimizers — optimization task described in natural language, iteratively refined.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731520" y="4544568"/>
            <a:ext cx="10698480" cy="658368"/>
          </a:xfrm>
          <a:prstGeom prst="rect">
            <a:avLst/>
          </a:prstGeom>
          <a:solidFill>
            <a:srgbClr val="FFFFFF"/>
          </a:solidFill>
          <a:ln w="9525">
            <a:solidFill>
              <a:srgbClr val="D5DBE8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8000"/>
              </a:srgbClr>
            </a:outerShdw>
          </a:effectLst>
        </p:spPr>
      </p:sp>
      <p:sp>
        <p:nvSpPr>
          <p:cNvPr id="27" name="Shape 25"/>
          <p:cNvSpPr/>
          <p:nvPr/>
        </p:nvSpPr>
        <p:spPr>
          <a:xfrm>
            <a:off x="731520" y="4544568"/>
            <a:ext cx="2103120" cy="658368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868680" y="4617720"/>
            <a:ext cx="1828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PaMOP</a:t>
            </a:r>
            <a:endParaRPr lang="en-US" sz="1600" dirty="0"/>
          </a:p>
        </p:txBody>
      </p:sp>
      <p:sp>
        <p:nvSpPr>
          <p:cNvPr id="29" name="Text 27"/>
          <p:cNvSpPr/>
          <p:nvPr/>
        </p:nvSpPr>
        <p:spPr>
          <a:xfrm>
            <a:off x="868680" y="4910328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F2C9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IJCAI 2025</a:t>
            </a:r>
            <a:endParaRPr lang="en-US" sz="900" dirty="0"/>
          </a:p>
        </p:txBody>
      </p:sp>
      <p:sp>
        <p:nvSpPr>
          <p:cNvPr id="30" name="Text 28"/>
          <p:cNvSpPr/>
          <p:nvPr/>
        </p:nvSpPr>
        <p:spPr>
          <a:xfrm>
            <a:off x="3017520" y="4636008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B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Tree-structured decomposition guiding LLMs to generate AMPL code via partition-based prompting.</a:t>
            </a:r>
            <a:endParaRPr lang="en-US" sz="1200" dirty="0"/>
          </a:p>
        </p:txBody>
      </p:sp>
      <p:sp>
        <p:nvSpPr>
          <p:cNvPr id="31" name="Shape 29"/>
          <p:cNvSpPr/>
          <p:nvPr/>
        </p:nvSpPr>
        <p:spPr>
          <a:xfrm>
            <a:off x="731520" y="5532120"/>
            <a:ext cx="10698480" cy="50292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914400" y="5550408"/>
            <a:ext cx="10332720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i="1" dirty="0">
                <a:solidFill>
                  <a:srgbClr val="141A4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This field is moving fast. These systems are proof-of-concept today; tomorrow, they'll be standard tools.</a:t>
            </a:r>
            <a:endParaRPr lang="en-US" sz="1300" dirty="0"/>
          </a:p>
        </p:txBody>
      </p:sp>
      <p:sp>
        <p:nvSpPr>
          <p:cNvPr id="33" name="Text 31"/>
          <p:cNvSpPr/>
          <p:nvPr/>
        </p:nvSpPr>
        <p:spPr>
          <a:xfrm>
            <a:off x="594360" y="649224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A61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ISYE 671  •  Spring 2026  •  Dr. Ziteng Wang</a:t>
            </a:r>
            <a:endParaRPr lang="en-US" sz="900" dirty="0"/>
          </a:p>
        </p:txBody>
      </p:sp>
      <p:sp>
        <p:nvSpPr>
          <p:cNvPr id="34" name="Text 32"/>
          <p:cNvSpPr/>
          <p:nvPr/>
        </p:nvSpPr>
        <p:spPr>
          <a:xfrm>
            <a:off x="11064240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1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</a:t>
            </a:r>
            <a:endParaRPr lang="en-US" sz="9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A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548640"/>
            <a:ext cx="228600" cy="50292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411480"/>
            <a:ext cx="10515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400" kern="0" dirty="0">
                <a:solidFill>
                  <a:srgbClr val="D4A0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EQUALLY IMPORTANT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94360" y="749808"/>
            <a:ext cx="10515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LLMs Cannot (Yet) Do</a:t>
            </a:r>
            <a:endParaRPr lang="en-US" sz="3000" dirty="0"/>
          </a:p>
        </p:txBody>
      </p:sp>
      <p:sp>
        <p:nvSpPr>
          <p:cNvPr id="6" name="Shape 4"/>
          <p:cNvSpPr/>
          <p:nvPr/>
        </p:nvSpPr>
        <p:spPr>
          <a:xfrm>
            <a:off x="731520" y="1691640"/>
            <a:ext cx="5349240" cy="1691640"/>
          </a:xfrm>
          <a:prstGeom prst="rect">
            <a:avLst/>
          </a:prstGeom>
          <a:solidFill>
            <a:srgbClr val="FFFFFF"/>
          </a:solidFill>
          <a:ln w="9525">
            <a:solidFill>
              <a:srgbClr val="D5DBE8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8000"/>
              </a:srgbClr>
            </a:outerShdw>
          </a:effectLst>
        </p:spPr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5840" y="1965960"/>
            <a:ext cx="502920" cy="50292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691640" y="1965960"/>
            <a:ext cx="4251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B1F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Mathematical rigor</a:t>
            </a:r>
            <a:endParaRPr lang="en-US" sz="1800" dirty="0"/>
          </a:p>
        </p:txBody>
      </p:sp>
      <p:sp>
        <p:nvSpPr>
          <p:cNvPr id="9" name="Text 6"/>
          <p:cNvSpPr/>
          <p:nvPr/>
        </p:nvSpPr>
        <p:spPr>
          <a:xfrm>
            <a:off x="1005840" y="2606040"/>
            <a:ext cx="4892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B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Plausible-looking formulations can be subtly wrong — missing constraints, incorrect index sets, violated structure.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6446520" y="1691640"/>
            <a:ext cx="5349240" cy="1691640"/>
          </a:xfrm>
          <a:prstGeom prst="rect">
            <a:avLst/>
          </a:prstGeom>
          <a:solidFill>
            <a:srgbClr val="FFFFFF"/>
          </a:solidFill>
          <a:ln w="9525">
            <a:solidFill>
              <a:srgbClr val="D5DBE8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8000"/>
              </a:srgbClr>
            </a:outerShdw>
          </a:effectLst>
        </p:spPr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20840" y="1965960"/>
            <a:ext cx="502920" cy="50292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7406640" y="1965960"/>
            <a:ext cx="4251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B1F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Algorithmic understanding</a:t>
            </a:r>
            <a:endParaRPr lang="en-US" sz="1800" dirty="0"/>
          </a:p>
        </p:txBody>
      </p:sp>
      <p:sp>
        <p:nvSpPr>
          <p:cNvPr id="13" name="Text 9"/>
          <p:cNvSpPr/>
          <p:nvPr/>
        </p:nvSpPr>
        <p:spPr>
          <a:xfrm>
            <a:off x="6720840" y="2606040"/>
            <a:ext cx="4892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B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LLMs pattern-match from training data. Novel or unusual problem structures break them.</a:t>
            </a:r>
            <a:endParaRPr lang="en-US" sz="1200" dirty="0"/>
          </a:p>
        </p:txBody>
      </p:sp>
      <p:sp>
        <p:nvSpPr>
          <p:cNvPr id="14" name="Shape 10"/>
          <p:cNvSpPr/>
          <p:nvPr/>
        </p:nvSpPr>
        <p:spPr>
          <a:xfrm>
            <a:off x="731520" y="3566160"/>
            <a:ext cx="5349240" cy="1691640"/>
          </a:xfrm>
          <a:prstGeom prst="rect">
            <a:avLst/>
          </a:prstGeom>
          <a:solidFill>
            <a:srgbClr val="FFFFFF"/>
          </a:solidFill>
          <a:ln w="9525">
            <a:solidFill>
              <a:srgbClr val="D5DBE8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8000"/>
              </a:srgbClr>
            </a:outerShdw>
          </a:effectLst>
        </p:spPr>
      </p:sp>
      <p:pic>
        <p:nvPicPr>
          <p:cNvPr id="15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5840" y="3840480"/>
            <a:ext cx="502920" cy="502920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1691640" y="3840480"/>
            <a:ext cx="4251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B1F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Scalability expertise</a:t>
            </a:r>
            <a:endParaRPr lang="en-US" sz="1800" dirty="0"/>
          </a:p>
        </p:txBody>
      </p:sp>
      <p:sp>
        <p:nvSpPr>
          <p:cNvPr id="17" name="Text 12"/>
          <p:cNvSpPr/>
          <p:nvPr/>
        </p:nvSpPr>
        <p:spPr>
          <a:xfrm>
            <a:off x="1005840" y="4480560"/>
            <a:ext cx="4892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B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Decomposition choice, structure exploitation, solver tuning — these require expertise LLMs cannot reliably provide.</a:t>
            </a:r>
            <a:endParaRPr lang="en-US" sz="1200" dirty="0"/>
          </a:p>
        </p:txBody>
      </p:sp>
      <p:sp>
        <p:nvSpPr>
          <p:cNvPr id="18" name="Shape 13"/>
          <p:cNvSpPr/>
          <p:nvPr/>
        </p:nvSpPr>
        <p:spPr>
          <a:xfrm>
            <a:off x="6446520" y="3566160"/>
            <a:ext cx="5349240" cy="1691640"/>
          </a:xfrm>
          <a:prstGeom prst="rect">
            <a:avLst/>
          </a:prstGeom>
          <a:solidFill>
            <a:srgbClr val="FFFFFF"/>
          </a:solidFill>
          <a:ln w="9525">
            <a:solidFill>
              <a:srgbClr val="D5DBE8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8000"/>
              </a:srgbClr>
            </a:outerShdw>
          </a:effectLst>
        </p:spPr>
      </p:sp>
      <p:pic>
        <p:nvPicPr>
          <p:cNvPr id="19" name="Image 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20840" y="3840480"/>
            <a:ext cx="502920" cy="502920"/>
          </a:xfrm>
          <a:prstGeom prst="rect">
            <a:avLst/>
          </a:prstGeom>
        </p:spPr>
      </p:pic>
      <p:sp>
        <p:nvSpPr>
          <p:cNvPr id="20" name="Text 14"/>
          <p:cNvSpPr/>
          <p:nvPr/>
        </p:nvSpPr>
        <p:spPr>
          <a:xfrm>
            <a:off x="7406640" y="3840480"/>
            <a:ext cx="4251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B1F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Domain context</a:t>
            </a:r>
            <a:endParaRPr lang="en-US" sz="1800" dirty="0"/>
          </a:p>
        </p:txBody>
      </p:sp>
      <p:sp>
        <p:nvSpPr>
          <p:cNvPr id="21" name="Text 15"/>
          <p:cNvSpPr/>
          <p:nvPr/>
        </p:nvSpPr>
        <p:spPr>
          <a:xfrm>
            <a:off x="6720840" y="4480560"/>
            <a:ext cx="4892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B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Specific industries, regulations, stakeholder preferences — the things that shape real-world optimization.</a:t>
            </a:r>
            <a:endParaRPr lang="en-US" sz="1200" dirty="0"/>
          </a:p>
        </p:txBody>
      </p:sp>
      <p:sp>
        <p:nvSpPr>
          <p:cNvPr id="22" name="Shape 16"/>
          <p:cNvSpPr/>
          <p:nvPr/>
        </p:nvSpPr>
        <p:spPr>
          <a:xfrm>
            <a:off x="731520" y="5349240"/>
            <a:ext cx="10698480" cy="914400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23" name="Shape 17"/>
          <p:cNvSpPr/>
          <p:nvPr/>
        </p:nvSpPr>
        <p:spPr>
          <a:xfrm>
            <a:off x="731520" y="5349240"/>
            <a:ext cx="137160" cy="91440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24" name="Text 18"/>
          <p:cNvSpPr/>
          <p:nvPr/>
        </p:nvSpPr>
        <p:spPr>
          <a:xfrm>
            <a:off x="1005840" y="5440680"/>
            <a:ext cx="10241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400" kern="0" dirty="0">
                <a:solidFill>
                  <a:srgbClr val="D4A0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takeaway</a:t>
            </a:r>
            <a:endParaRPr lang="en-US" sz="1100" dirty="0"/>
          </a:p>
        </p:txBody>
      </p:sp>
      <p:sp>
        <p:nvSpPr>
          <p:cNvPr id="25" name="Text 19"/>
          <p:cNvSpPr/>
          <p:nvPr/>
        </p:nvSpPr>
        <p:spPr>
          <a:xfrm>
            <a:off x="1005840" y="5760720"/>
            <a:ext cx="10241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i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Your optimization expertise becomes more valuable in the age of AI, not less.</a:t>
            </a:r>
            <a:endParaRPr lang="en-US" sz="1800" dirty="0"/>
          </a:p>
        </p:txBody>
      </p:sp>
      <p:sp>
        <p:nvSpPr>
          <p:cNvPr id="26" name="Text 20"/>
          <p:cNvSpPr/>
          <p:nvPr/>
        </p:nvSpPr>
        <p:spPr>
          <a:xfrm>
            <a:off x="594360" y="649224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A61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ISYE 671  •  Spring 2026  •  Dr. Ziteng Wang</a:t>
            </a:r>
            <a:endParaRPr lang="en-US" sz="900" dirty="0"/>
          </a:p>
        </p:txBody>
      </p:sp>
      <p:sp>
        <p:nvSpPr>
          <p:cNvPr id="27" name="Text 21"/>
          <p:cNvSpPr/>
          <p:nvPr/>
        </p:nvSpPr>
        <p:spPr>
          <a:xfrm>
            <a:off x="11064240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1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</a:t>
            </a:r>
            <a:endParaRPr lang="en-US" sz="9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1E276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1841480" y="0"/>
            <a:ext cx="320040" cy="685800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31520" y="2560320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600" kern="0" dirty="0">
                <a:solidFill>
                  <a:srgbClr val="D4A0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08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731520" y="3017520"/>
            <a:ext cx="1097280" cy="4572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31520" y="3200400"/>
            <a:ext cx="109728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Working with Data</a:t>
            </a:r>
            <a:endParaRPr lang="en-US" sz="5600" dirty="0"/>
          </a:p>
        </p:txBody>
      </p:sp>
      <p:sp>
        <p:nvSpPr>
          <p:cNvPr id="6" name="Text 4"/>
          <p:cNvSpPr/>
          <p:nvPr/>
        </p:nvSpPr>
        <p:spPr>
          <a:xfrm>
            <a:off x="731520" y="443484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i="1" dirty="0">
                <a:solidFill>
                  <a:srgbClr val="CADCF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Models don't exist in a vacuum — they need data.</a:t>
            </a:r>
            <a:endParaRPr lang="en-US" sz="22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A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548640"/>
            <a:ext cx="228600" cy="50292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411480"/>
            <a:ext cx="10515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400" kern="0" dirty="0">
                <a:solidFill>
                  <a:srgbClr val="D4A0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FULL PICTURE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94360" y="749808"/>
            <a:ext cx="10515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From Raw Data to Real Decisions</a:t>
            </a:r>
            <a:endParaRPr lang="en-US" sz="3000" dirty="0"/>
          </a:p>
        </p:txBody>
      </p:sp>
      <p:sp>
        <p:nvSpPr>
          <p:cNvPr id="6" name="Shape 4"/>
          <p:cNvSpPr/>
          <p:nvPr/>
        </p:nvSpPr>
        <p:spPr>
          <a:xfrm>
            <a:off x="800100" y="1920240"/>
            <a:ext cx="1645920" cy="914400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91540" y="219456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Raw Data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2446020" y="2377440"/>
            <a:ext cx="137160" cy="0"/>
          </a:xfrm>
          <a:prstGeom prst="line">
            <a:avLst/>
          </a:prstGeom>
          <a:noFill/>
          <a:ln w="31750">
            <a:solidFill>
              <a:srgbClr val="D4A017"/>
            </a:solidFill>
            <a:prstDash val="solid"/>
            <a:tailEnd type="triangle"/>
          </a:ln>
        </p:spPr>
      </p:sp>
      <p:sp>
        <p:nvSpPr>
          <p:cNvPr id="9" name="Shape 7"/>
          <p:cNvSpPr/>
          <p:nvPr/>
        </p:nvSpPr>
        <p:spPr>
          <a:xfrm>
            <a:off x="2583180" y="1920240"/>
            <a:ext cx="1645920" cy="914400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2674620" y="219456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Clean &amp; Process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4229100" y="2377440"/>
            <a:ext cx="137160" cy="0"/>
          </a:xfrm>
          <a:prstGeom prst="line">
            <a:avLst/>
          </a:prstGeom>
          <a:noFill/>
          <a:ln w="31750">
            <a:solidFill>
              <a:srgbClr val="D4A017"/>
            </a:solidFill>
            <a:prstDash val="solid"/>
            <a:tailEnd type="triangle"/>
          </a:ln>
        </p:spPr>
      </p:sp>
      <p:sp>
        <p:nvSpPr>
          <p:cNvPr id="12" name="Shape 10"/>
          <p:cNvSpPr/>
          <p:nvPr/>
        </p:nvSpPr>
        <p:spPr>
          <a:xfrm>
            <a:off x="4366260" y="1920240"/>
            <a:ext cx="1645920" cy="914400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457700" y="219456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Estimate Parameters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6012180" y="2377440"/>
            <a:ext cx="137160" cy="0"/>
          </a:xfrm>
          <a:prstGeom prst="line">
            <a:avLst/>
          </a:prstGeom>
          <a:noFill/>
          <a:ln w="31750">
            <a:solidFill>
              <a:srgbClr val="D4A017"/>
            </a:solidFill>
            <a:prstDash val="solid"/>
            <a:tailEnd type="triangle"/>
          </a:ln>
        </p:spPr>
      </p:sp>
      <p:sp>
        <p:nvSpPr>
          <p:cNvPr id="15" name="Shape 13"/>
          <p:cNvSpPr/>
          <p:nvPr/>
        </p:nvSpPr>
        <p:spPr>
          <a:xfrm>
            <a:off x="6149340" y="1920240"/>
            <a:ext cx="1645920" cy="91440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240780" y="219456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41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Formulate Model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7795260" y="2377440"/>
            <a:ext cx="137160" cy="0"/>
          </a:xfrm>
          <a:prstGeom prst="line">
            <a:avLst/>
          </a:prstGeom>
          <a:noFill/>
          <a:ln w="31750">
            <a:solidFill>
              <a:srgbClr val="D4A017"/>
            </a:solidFill>
            <a:prstDash val="solid"/>
            <a:tailEnd type="triangle"/>
          </a:ln>
        </p:spPr>
      </p:sp>
      <p:sp>
        <p:nvSpPr>
          <p:cNvPr id="18" name="Shape 16"/>
          <p:cNvSpPr/>
          <p:nvPr/>
        </p:nvSpPr>
        <p:spPr>
          <a:xfrm>
            <a:off x="7932420" y="1920240"/>
            <a:ext cx="1645920" cy="914400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023860" y="219456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Solve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9578340" y="2377440"/>
            <a:ext cx="137160" cy="0"/>
          </a:xfrm>
          <a:prstGeom prst="line">
            <a:avLst/>
          </a:prstGeom>
          <a:noFill/>
          <a:ln w="31750">
            <a:solidFill>
              <a:srgbClr val="D4A017"/>
            </a:solidFill>
            <a:prstDash val="solid"/>
            <a:tailEnd type="triangle"/>
          </a:ln>
        </p:spPr>
      </p:sp>
      <p:sp>
        <p:nvSpPr>
          <p:cNvPr id="21" name="Shape 19"/>
          <p:cNvSpPr/>
          <p:nvPr/>
        </p:nvSpPr>
        <p:spPr>
          <a:xfrm>
            <a:off x="9715500" y="1920240"/>
            <a:ext cx="1645920" cy="914400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9806940" y="219456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Implement &amp; Monitor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6149340" y="2926080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i="1" dirty="0">
                <a:solidFill>
                  <a:srgbClr val="D4A0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↑ where you live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731520" y="3566160"/>
            <a:ext cx="5257800" cy="2377440"/>
          </a:xfrm>
          <a:prstGeom prst="rect">
            <a:avLst/>
          </a:prstGeom>
          <a:solidFill>
            <a:srgbClr val="FFFFFF"/>
          </a:solidFill>
          <a:ln w="9525">
            <a:solidFill>
              <a:srgbClr val="D5DBE8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8000"/>
              </a:srgbClr>
            </a:outerShdw>
          </a:effectLst>
        </p:spPr>
      </p:sp>
      <p:sp>
        <p:nvSpPr>
          <p:cNvPr id="25" name="Text 23"/>
          <p:cNvSpPr/>
          <p:nvPr/>
        </p:nvSpPr>
        <p:spPr>
          <a:xfrm>
            <a:off x="914400" y="3749040"/>
            <a:ext cx="4892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400" kern="0" dirty="0">
                <a:solidFill>
                  <a:srgbClr val="D4A0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SKILLS YOU'LL NEED</a:t>
            </a:r>
            <a:endParaRPr lang="en-US" sz="1100" dirty="0"/>
          </a:p>
        </p:txBody>
      </p:sp>
      <p:sp>
        <p:nvSpPr>
          <p:cNvPr id="26" name="Text 24"/>
          <p:cNvSpPr/>
          <p:nvPr/>
        </p:nvSpPr>
        <p:spPr>
          <a:xfrm>
            <a:off x="914400" y="4114800"/>
            <a:ext cx="4892040" cy="1645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B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 wrangling (pandas, SQL)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B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Statistical estimation (forecasting, cost modeling)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B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Visualization (matplotlib, seaborn, Plotly)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B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Connecting models to live data systems</a:t>
            </a:r>
            <a:endParaRPr lang="en-US" sz="1300" dirty="0"/>
          </a:p>
        </p:txBody>
      </p:sp>
      <p:sp>
        <p:nvSpPr>
          <p:cNvPr id="27" name="Shape 25"/>
          <p:cNvSpPr/>
          <p:nvPr/>
        </p:nvSpPr>
        <p:spPr>
          <a:xfrm>
            <a:off x="6355080" y="3566160"/>
            <a:ext cx="5257800" cy="2377440"/>
          </a:xfrm>
          <a:prstGeom prst="rect">
            <a:avLst/>
          </a:prstGeom>
          <a:solidFill>
            <a:srgbClr val="FFFFFF"/>
          </a:solidFill>
          <a:ln w="9525">
            <a:solidFill>
              <a:srgbClr val="D5DBE8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8000"/>
              </a:srgbClr>
            </a:outerShdw>
          </a:effectLst>
        </p:spPr>
      </p:sp>
      <p:sp>
        <p:nvSpPr>
          <p:cNvPr id="28" name="Text 26"/>
          <p:cNvSpPr/>
          <p:nvPr/>
        </p:nvSpPr>
        <p:spPr>
          <a:xfrm>
            <a:off x="6537960" y="3749040"/>
            <a:ext cx="4892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400" kern="0" dirty="0">
                <a:solidFill>
                  <a:srgbClr val="D4A0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RESEARCH FRONTIERS</a:t>
            </a:r>
            <a:endParaRPr lang="en-US" sz="1100" dirty="0"/>
          </a:p>
        </p:txBody>
      </p:sp>
      <p:sp>
        <p:nvSpPr>
          <p:cNvPr id="29" name="Text 27"/>
          <p:cNvSpPr/>
          <p:nvPr/>
        </p:nvSpPr>
        <p:spPr>
          <a:xfrm>
            <a:off x="6537960" y="4114800"/>
            <a:ext cx="4892040" cy="1645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b="1" dirty="0">
                <a:solidFill>
                  <a:srgbClr val="1B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Predict-then-optimize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B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Online optimization &amp; learning (bandits, RL)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B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Data-driven robust optimization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i="1" dirty="0">
                <a:solidFill>
                  <a:srgbClr val="1B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Elmachtoub &amp; Grigas, "Smart Predict, then Optimize," MS 2022</a:t>
            </a:r>
            <a:endParaRPr lang="en-US" sz="1300" dirty="0"/>
          </a:p>
        </p:txBody>
      </p:sp>
      <p:sp>
        <p:nvSpPr>
          <p:cNvPr id="30" name="Text 28"/>
          <p:cNvSpPr/>
          <p:nvPr/>
        </p:nvSpPr>
        <p:spPr>
          <a:xfrm>
            <a:off x="594360" y="649224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A61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ISYE 671  •  Spring 2026  •  Dr. Ziteng Wang</a:t>
            </a:r>
            <a:endParaRPr lang="en-US" sz="900" dirty="0"/>
          </a:p>
        </p:txBody>
      </p:sp>
      <p:sp>
        <p:nvSpPr>
          <p:cNvPr id="31" name="Text 29"/>
          <p:cNvSpPr/>
          <p:nvPr/>
        </p:nvSpPr>
        <p:spPr>
          <a:xfrm>
            <a:off x="11064240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1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23</a:t>
            </a:r>
            <a:endParaRPr lang="en-US" sz="9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1E276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1841480" y="0"/>
            <a:ext cx="320040" cy="685800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31520" y="2560320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600" kern="0" dirty="0">
                <a:solidFill>
                  <a:srgbClr val="D4A0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09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731520" y="3017520"/>
            <a:ext cx="1097280" cy="4572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31520" y="3200400"/>
            <a:ext cx="114300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Living, Studying, Competing with AI</a:t>
            </a:r>
            <a:endParaRPr lang="en-US" sz="4400" dirty="0"/>
          </a:p>
        </p:txBody>
      </p:sp>
      <p:sp>
        <p:nvSpPr>
          <p:cNvPr id="6" name="Text 4"/>
          <p:cNvSpPr/>
          <p:nvPr/>
        </p:nvSpPr>
        <p:spPr>
          <a:xfrm>
            <a:off x="731520" y="470916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i="1" dirty="0">
                <a:solidFill>
                  <a:srgbClr val="CADCF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This is not a future prediction. This is now.</a:t>
            </a:r>
            <a:endParaRPr lang="en-US" sz="22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A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548640"/>
            <a:ext cx="228600" cy="50292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411480"/>
            <a:ext cx="10515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400" kern="0" dirty="0">
                <a:solidFill>
                  <a:srgbClr val="D4A0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 WILL THRIVE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94360" y="749808"/>
            <a:ext cx="10515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Five Abilities That Set Professionals Apart</a:t>
            </a:r>
            <a:endParaRPr lang="en-US" sz="3000" dirty="0"/>
          </a:p>
        </p:txBody>
      </p:sp>
      <p:sp>
        <p:nvSpPr>
          <p:cNvPr id="6" name="Shape 4"/>
          <p:cNvSpPr/>
          <p:nvPr/>
        </p:nvSpPr>
        <p:spPr>
          <a:xfrm>
            <a:off x="731520" y="1691640"/>
            <a:ext cx="10698480" cy="758952"/>
          </a:xfrm>
          <a:prstGeom prst="rect">
            <a:avLst/>
          </a:prstGeom>
          <a:solidFill>
            <a:srgbClr val="FFFFFF"/>
          </a:solidFill>
          <a:ln w="9525">
            <a:solidFill>
              <a:srgbClr val="D5DBE8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8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914400" y="1819656"/>
            <a:ext cx="502920" cy="502920"/>
          </a:xfrm>
          <a:prstGeom prst="ellipse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914400" y="1819656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141A4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1554480" y="1783080"/>
            <a:ext cx="9738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Formulate problems precisely.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1554480" y="2093976"/>
            <a:ext cx="9738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B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generates code, but someone must define what problem to solve.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731520" y="2523744"/>
            <a:ext cx="10698480" cy="758952"/>
          </a:xfrm>
          <a:prstGeom prst="rect">
            <a:avLst/>
          </a:prstGeom>
          <a:solidFill>
            <a:srgbClr val="FFFFFF"/>
          </a:solidFill>
          <a:ln w="9525">
            <a:solidFill>
              <a:srgbClr val="D5DBE8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8000"/>
              </a:srgbClr>
            </a:outerShdw>
          </a:effectLst>
        </p:spPr>
      </p:sp>
      <p:sp>
        <p:nvSpPr>
          <p:cNvPr id="12" name="Shape 10"/>
          <p:cNvSpPr/>
          <p:nvPr/>
        </p:nvSpPr>
        <p:spPr>
          <a:xfrm>
            <a:off x="914400" y="2651760"/>
            <a:ext cx="502920" cy="502920"/>
          </a:xfrm>
          <a:prstGeom prst="ellipse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914400" y="265176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141A4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1554480" y="2615184"/>
            <a:ext cx="9738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Evaluate AI output critically.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1554480" y="2926080"/>
            <a:ext cx="9738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B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AI-generated solutions must be checked — theory lets you spot errors.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731520" y="3355848"/>
            <a:ext cx="10698480" cy="758952"/>
          </a:xfrm>
          <a:prstGeom prst="rect">
            <a:avLst/>
          </a:prstGeom>
          <a:solidFill>
            <a:srgbClr val="FFFFFF"/>
          </a:solidFill>
          <a:ln w="9525">
            <a:solidFill>
              <a:srgbClr val="D5DBE8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8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914400" y="3483864"/>
            <a:ext cx="502920" cy="502920"/>
          </a:xfrm>
          <a:prstGeom prst="ellipse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914400" y="3483864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141A4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2000" dirty="0"/>
          </a:p>
        </p:txBody>
      </p:sp>
      <p:sp>
        <p:nvSpPr>
          <p:cNvPr id="19" name="Text 17"/>
          <p:cNvSpPr/>
          <p:nvPr/>
        </p:nvSpPr>
        <p:spPr>
          <a:xfrm>
            <a:off x="1554480" y="3447288"/>
            <a:ext cx="9738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Combine domain knowledge with tools.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554480" y="3758184"/>
            <a:ext cx="9738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B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most impactful professionals understand both method and context.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731520" y="4187952"/>
            <a:ext cx="10698480" cy="758952"/>
          </a:xfrm>
          <a:prstGeom prst="rect">
            <a:avLst/>
          </a:prstGeom>
          <a:solidFill>
            <a:srgbClr val="FFFFFF"/>
          </a:solidFill>
          <a:ln w="9525">
            <a:solidFill>
              <a:srgbClr val="D5DBE8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8000"/>
              </a:srgbClr>
            </a:outerShdw>
          </a:effectLst>
        </p:spPr>
      </p:sp>
      <p:sp>
        <p:nvSpPr>
          <p:cNvPr id="22" name="Shape 20"/>
          <p:cNvSpPr/>
          <p:nvPr/>
        </p:nvSpPr>
        <p:spPr>
          <a:xfrm>
            <a:off x="914400" y="4315968"/>
            <a:ext cx="502920" cy="502920"/>
          </a:xfrm>
          <a:prstGeom prst="ellipse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914400" y="4315968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141A4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2000" dirty="0"/>
          </a:p>
        </p:txBody>
      </p:sp>
      <p:sp>
        <p:nvSpPr>
          <p:cNvPr id="24" name="Text 22"/>
          <p:cNvSpPr/>
          <p:nvPr/>
        </p:nvSpPr>
        <p:spPr>
          <a:xfrm>
            <a:off x="1554480" y="4279392"/>
            <a:ext cx="9738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Learn continuously.</a:t>
            </a:r>
            <a:endParaRPr lang="en-US" sz="1600" dirty="0"/>
          </a:p>
        </p:txBody>
      </p:sp>
      <p:sp>
        <p:nvSpPr>
          <p:cNvPr id="25" name="Text 23"/>
          <p:cNvSpPr/>
          <p:nvPr/>
        </p:nvSpPr>
        <p:spPr>
          <a:xfrm>
            <a:off x="1554480" y="4590288"/>
            <a:ext cx="9738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B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Tools, methods, best practices are evolving fast. Stay current.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731520" y="5020056"/>
            <a:ext cx="10698480" cy="758952"/>
          </a:xfrm>
          <a:prstGeom prst="rect">
            <a:avLst/>
          </a:prstGeom>
          <a:solidFill>
            <a:srgbClr val="FFFFFF"/>
          </a:solidFill>
          <a:ln w="9525">
            <a:solidFill>
              <a:srgbClr val="D5DBE8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8000"/>
              </a:srgbClr>
            </a:outerShdw>
          </a:effectLst>
        </p:spPr>
      </p:sp>
      <p:sp>
        <p:nvSpPr>
          <p:cNvPr id="27" name="Shape 25"/>
          <p:cNvSpPr/>
          <p:nvPr/>
        </p:nvSpPr>
        <p:spPr>
          <a:xfrm>
            <a:off x="914400" y="5148072"/>
            <a:ext cx="502920" cy="502920"/>
          </a:xfrm>
          <a:prstGeom prst="ellipse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914400" y="5148072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141A4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</a:t>
            </a:r>
            <a:endParaRPr lang="en-US" sz="2000" dirty="0"/>
          </a:p>
        </p:txBody>
      </p:sp>
      <p:sp>
        <p:nvSpPr>
          <p:cNvPr id="29" name="Text 27"/>
          <p:cNvSpPr/>
          <p:nvPr/>
        </p:nvSpPr>
        <p:spPr>
          <a:xfrm>
            <a:off x="1554480" y="5111496"/>
            <a:ext cx="9738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Communicate results effectively.</a:t>
            </a:r>
            <a:endParaRPr lang="en-US" sz="1600" dirty="0"/>
          </a:p>
        </p:txBody>
      </p:sp>
      <p:sp>
        <p:nvSpPr>
          <p:cNvPr id="30" name="Text 28"/>
          <p:cNvSpPr/>
          <p:nvPr/>
        </p:nvSpPr>
        <p:spPr>
          <a:xfrm>
            <a:off x="1554480" y="5422392"/>
            <a:ext cx="9738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B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Optimal solutions that can't be explained or trusted are worthless.</a:t>
            </a:r>
            <a:endParaRPr lang="en-US" sz="1200" dirty="0"/>
          </a:p>
        </p:txBody>
      </p:sp>
      <p:sp>
        <p:nvSpPr>
          <p:cNvPr id="31" name="Text 29"/>
          <p:cNvSpPr/>
          <p:nvPr/>
        </p:nvSpPr>
        <p:spPr>
          <a:xfrm>
            <a:off x="731520" y="5852160"/>
            <a:ext cx="10698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i="1" dirty="0">
                <a:solidFill>
                  <a:srgbClr val="D4A01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Optimization expertise is your competitive advantage.</a:t>
            </a:r>
            <a:endParaRPr lang="en-US" sz="1500" dirty="0"/>
          </a:p>
        </p:txBody>
      </p:sp>
      <p:sp>
        <p:nvSpPr>
          <p:cNvPr id="32" name="Text 30"/>
          <p:cNvSpPr/>
          <p:nvPr/>
        </p:nvSpPr>
        <p:spPr>
          <a:xfrm>
            <a:off x="594360" y="649224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A61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ISYE 671  •  Spring 2026  •  Dr. Ziteng Wang</a:t>
            </a:r>
            <a:endParaRPr lang="en-US" sz="900" dirty="0"/>
          </a:p>
        </p:txBody>
      </p:sp>
      <p:sp>
        <p:nvSpPr>
          <p:cNvPr id="33" name="Text 31"/>
          <p:cNvSpPr/>
          <p:nvPr/>
        </p:nvSpPr>
        <p:spPr>
          <a:xfrm>
            <a:off x="11064240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1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</a:t>
            </a:r>
            <a:endParaRPr lang="en-US" sz="9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1E276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1841480" y="0"/>
            <a:ext cx="320040" cy="685800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31520" y="2560320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600" kern="0" dirty="0">
                <a:solidFill>
                  <a:srgbClr val="D4A0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10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731520" y="3017520"/>
            <a:ext cx="1097280" cy="4572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31520" y="3200400"/>
            <a:ext cx="109728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Resources for the Journey</a:t>
            </a:r>
            <a:endParaRPr lang="en-US" sz="5200" dirty="0"/>
          </a:p>
        </p:txBody>
      </p:sp>
      <p:sp>
        <p:nvSpPr>
          <p:cNvPr id="6" name="Text 4"/>
          <p:cNvSpPr/>
          <p:nvPr/>
        </p:nvSpPr>
        <p:spPr>
          <a:xfrm>
            <a:off x="731520" y="443484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i="1" dirty="0">
                <a:solidFill>
                  <a:srgbClr val="CADCF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Books, courses, communities, papers.</a:t>
            </a:r>
            <a:endParaRPr lang="en-US" sz="22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A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548640"/>
            <a:ext cx="228600" cy="50292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411480"/>
            <a:ext cx="10515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400" kern="0" dirty="0">
                <a:solidFill>
                  <a:srgbClr val="D4A0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ESSENTIAL SHELF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94360" y="749808"/>
            <a:ext cx="10515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Core Textbooks for Next Steps</a:t>
            </a:r>
            <a:endParaRPr lang="en-US" sz="3000" dirty="0"/>
          </a:p>
        </p:txBody>
      </p:sp>
      <p:graphicFrame>
        <p:nvGraphicFramePr>
          <p:cNvPr id="2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731520" y="1691640"/>
          <a:ext cx="10698480" cy="914400"/>
        </p:xfrm>
        <a:graphic>
          <a:graphicData uri="http://schemas.openxmlformats.org/drawingml/2006/table">
            <a:tbl>
              <a:tblPr/>
              <a:tblGrid>
                <a:gridCol w="2743200"/>
                <a:gridCol w="4297680"/>
                <a:gridCol w="365760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Topic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76200" marB="76200">
                    <a:lnL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761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Book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76200" marB="76200">
                    <a:lnL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761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Author(s)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76200" marB="76200">
                    <a:lnL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761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1B1F3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LP theory &amp; geometry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63500" marB="63500">
                    <a:lnL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i="1" dirty="0">
                          <a:solidFill>
                            <a:srgbClr val="1B1F3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Introduction to Linear Optimization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63500" marB="63500">
                    <a:lnL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B1F3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Bertsimas &amp; Tsitsiklis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63500" marB="63500">
                    <a:lnL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1B1F3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LP (accessible intro)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63500" marB="63500">
                    <a:lnL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FFD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i="1" dirty="0">
                          <a:solidFill>
                            <a:srgbClr val="1B1F3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Linear Programming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63500" marB="63500">
                    <a:lnL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FFD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B1F3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Chvátal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63500" marB="63500">
                    <a:lnL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FF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1B1F3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Convex optimization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63500" marB="63500">
                    <a:lnL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i="1" dirty="0">
                          <a:solidFill>
                            <a:srgbClr val="1B1F3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Convex Optimization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63500" marB="63500">
                    <a:lnL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B1F3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Boyd &amp; Vandenberghe (free online)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63500" marB="63500">
                    <a:lnL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1B1F3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Nonlinear optimization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63500" marB="63500">
                    <a:lnL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FFD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i="1" dirty="0">
                          <a:solidFill>
                            <a:srgbClr val="1B1F3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Numerical Optimization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63500" marB="63500">
                    <a:lnL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FFD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B1F3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Nocedal &amp; Wright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63500" marB="63500">
                    <a:lnL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FF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1B1F3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Integer programming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63500" marB="63500">
                    <a:lnL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i="1" dirty="0">
                          <a:solidFill>
                            <a:srgbClr val="1B1F3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Integer Programming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63500" marB="63500">
                    <a:lnL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B1F3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Conforti, Cornuéjols &amp; Zambelli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63500" marB="63500">
                    <a:lnL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1B1F3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Network flows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63500" marB="63500">
                    <a:lnL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FFD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i="1" dirty="0">
                          <a:solidFill>
                            <a:srgbClr val="1B1F3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Network Flows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63500" marB="63500">
                    <a:lnL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FFD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B1F3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Ahuja, Magnanti &amp; Orlin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63500" marB="63500">
                    <a:lnL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FF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1B1F3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Stochastic programming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63500" marB="63500">
                    <a:lnL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i="1" dirty="0">
                          <a:solidFill>
                            <a:srgbClr val="1B1F3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Introduction to Stochastic Programming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63500" marB="63500">
                    <a:lnL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B1F3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Birge &amp; Louveaux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63500" marB="63500">
                    <a:lnL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1B1F3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Robust optimization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63500" marB="63500">
                    <a:lnL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FFD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i="1" dirty="0">
                          <a:solidFill>
                            <a:srgbClr val="1B1F3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Robust Optimization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63500" marB="63500">
                    <a:lnL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FFD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B1F3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Ben-Tal, El Ghaoui &amp; Nemirovski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63500" marB="63500">
                    <a:lnL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FF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1B1F3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Interior point methods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63500" marB="63500">
                    <a:lnL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i="1" dirty="0">
                          <a:solidFill>
                            <a:srgbClr val="1B1F3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Primal-Dual Interior-Point Methods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63500" marB="63500">
                    <a:lnL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B1F3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Wright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63500" marB="63500">
                    <a:lnL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1B1F3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Algorithms (modern)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63500" marB="63500">
                    <a:lnL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FFD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i="1" dirty="0">
                          <a:solidFill>
                            <a:srgbClr val="1B1F3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Algorithms for Optimization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63500" marB="63500">
                    <a:lnL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FFD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B1F3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Kochenderfer &amp; Wheeler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63500" marB="63500">
                    <a:lnL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FFD"/>
                    </a:solidFill>
                  </a:tcPr>
                </a:tc>
              </a:tr>
            </a:tbl>
          </a:graphicData>
        </a:graphic>
      </p:graphicFrame>
      <p:sp>
        <p:nvSpPr>
          <p:cNvPr id="7" name="Shape 4"/>
          <p:cNvSpPr/>
          <p:nvPr/>
        </p:nvSpPr>
        <p:spPr>
          <a:xfrm>
            <a:off x="731520" y="5852160"/>
            <a:ext cx="10698480" cy="45720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731520" y="5870448"/>
            <a:ext cx="106984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i="1" dirty="0">
                <a:solidFill>
                  <a:srgbClr val="141A4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★  If you read only one book next, make it Boyd &amp; Vandenberghe.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594360" y="649224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A61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ISYE 671  •  Spring 2026  •  Dr. Ziteng Wang</a:t>
            </a:r>
            <a:endParaRPr lang="en-US" sz="900" dirty="0"/>
          </a:p>
        </p:txBody>
      </p:sp>
      <p:sp>
        <p:nvSpPr>
          <p:cNvPr id="10" name="Text 7"/>
          <p:cNvSpPr/>
          <p:nvPr/>
        </p:nvSpPr>
        <p:spPr>
          <a:xfrm>
            <a:off x="11064240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1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27</a:t>
            </a:r>
            <a:endParaRPr lang="en-US" sz="9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A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548640"/>
            <a:ext cx="228600" cy="50292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411480"/>
            <a:ext cx="10515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400" kern="0" dirty="0">
                <a:solidFill>
                  <a:srgbClr val="D4A0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BEYOND THE BOOKSHELF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94360" y="749808"/>
            <a:ext cx="10515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Courses, Solvers, and Communities</a:t>
            </a:r>
            <a:endParaRPr lang="en-US" sz="3000" dirty="0"/>
          </a:p>
        </p:txBody>
      </p:sp>
      <p:sp>
        <p:nvSpPr>
          <p:cNvPr id="6" name="Shape 4"/>
          <p:cNvSpPr/>
          <p:nvPr/>
        </p:nvSpPr>
        <p:spPr>
          <a:xfrm>
            <a:off x="731520" y="1691640"/>
            <a:ext cx="3511296" cy="3931920"/>
          </a:xfrm>
          <a:prstGeom prst="rect">
            <a:avLst/>
          </a:prstGeom>
          <a:solidFill>
            <a:srgbClr val="FFFFFF"/>
          </a:solidFill>
          <a:ln w="9525">
            <a:solidFill>
              <a:srgbClr val="D5DBE8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8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731520" y="1691640"/>
            <a:ext cx="3511296" cy="1005840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2167128" y="1874520"/>
            <a:ext cx="640080" cy="640080"/>
          </a:xfrm>
          <a:prstGeom prst="ellipse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pic>
        <p:nvPicPr>
          <p:cNvPr id="9" name="Image 0" descr="preencode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86000" y="1993392"/>
            <a:ext cx="402336" cy="402336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731520" y="2743200"/>
            <a:ext cx="351129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41A4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Online Courses</a:t>
            </a:r>
            <a:endParaRPr lang="en-US" sz="1800" dirty="0"/>
          </a:p>
        </p:txBody>
      </p:sp>
      <p:sp>
        <p:nvSpPr>
          <p:cNvPr id="11" name="Shape 8"/>
          <p:cNvSpPr/>
          <p:nvPr/>
        </p:nvSpPr>
        <p:spPr>
          <a:xfrm>
            <a:off x="2212848" y="3136392"/>
            <a:ext cx="548640" cy="36576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1005840" y="3291840"/>
            <a:ext cx="2962656" cy="2194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B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Stephen Boyd's EE364a (Stanford, YouTube)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B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MIT OCW 15.053 — Mathematical Programming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B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Coursera / edX — Discrete Optimization</a:t>
            </a:r>
            <a:endParaRPr lang="en-US" sz="1200" dirty="0"/>
          </a:p>
        </p:txBody>
      </p:sp>
      <p:sp>
        <p:nvSpPr>
          <p:cNvPr id="13" name="Shape 10"/>
          <p:cNvSpPr/>
          <p:nvPr/>
        </p:nvSpPr>
        <p:spPr>
          <a:xfrm>
            <a:off x="4334256" y="1691640"/>
            <a:ext cx="3511296" cy="3931920"/>
          </a:xfrm>
          <a:prstGeom prst="rect">
            <a:avLst/>
          </a:prstGeom>
          <a:solidFill>
            <a:srgbClr val="FFFFFF"/>
          </a:solidFill>
          <a:ln w="9525">
            <a:solidFill>
              <a:srgbClr val="D5DBE8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8000"/>
              </a:srgbClr>
            </a:outerShdw>
          </a:effectLst>
        </p:spPr>
      </p:sp>
      <p:sp>
        <p:nvSpPr>
          <p:cNvPr id="14" name="Shape 11"/>
          <p:cNvSpPr/>
          <p:nvPr/>
        </p:nvSpPr>
        <p:spPr>
          <a:xfrm>
            <a:off x="4334256" y="1691640"/>
            <a:ext cx="3511296" cy="1005840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5769864" y="1874520"/>
            <a:ext cx="640080" cy="640080"/>
          </a:xfrm>
          <a:prstGeom prst="ellipse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pic>
        <p:nvPicPr>
          <p:cNvPr id="16" name="Image 1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736" y="1993392"/>
            <a:ext cx="402336" cy="402336"/>
          </a:xfrm>
          <a:prstGeom prst="rect">
            <a:avLst/>
          </a:prstGeom>
        </p:spPr>
      </p:pic>
      <p:sp>
        <p:nvSpPr>
          <p:cNvPr id="17" name="Text 13"/>
          <p:cNvSpPr/>
          <p:nvPr/>
        </p:nvSpPr>
        <p:spPr>
          <a:xfrm>
            <a:off x="4334256" y="2743200"/>
            <a:ext cx="351129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41A4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Solvers &amp; Tools</a:t>
            </a:r>
            <a:endParaRPr lang="en-US" sz="1800" dirty="0"/>
          </a:p>
        </p:txBody>
      </p:sp>
      <p:sp>
        <p:nvSpPr>
          <p:cNvPr id="18" name="Shape 14"/>
          <p:cNvSpPr/>
          <p:nvPr/>
        </p:nvSpPr>
        <p:spPr>
          <a:xfrm>
            <a:off x="5815584" y="3136392"/>
            <a:ext cx="548640" cy="36576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9" name="Text 15"/>
          <p:cNvSpPr/>
          <p:nvPr/>
        </p:nvSpPr>
        <p:spPr>
          <a:xfrm>
            <a:off x="4608576" y="3291840"/>
            <a:ext cx="2962656" cy="2194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B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Gurobi — gurobi.com (free academic)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B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AMPL — ampl.com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B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CVXPY — Python convex modeling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B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Google OR-Tools, PuLP, Pyomo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B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Open-source: HiGHS, SCIP, CBC, GLPK</a:t>
            </a:r>
            <a:endParaRPr lang="en-US" sz="1200" dirty="0"/>
          </a:p>
        </p:txBody>
      </p:sp>
      <p:sp>
        <p:nvSpPr>
          <p:cNvPr id="20" name="Shape 16"/>
          <p:cNvSpPr/>
          <p:nvPr/>
        </p:nvSpPr>
        <p:spPr>
          <a:xfrm>
            <a:off x="7936992" y="1691640"/>
            <a:ext cx="3511296" cy="3931920"/>
          </a:xfrm>
          <a:prstGeom prst="rect">
            <a:avLst/>
          </a:prstGeom>
          <a:solidFill>
            <a:srgbClr val="FFFFFF"/>
          </a:solidFill>
          <a:ln w="9525">
            <a:solidFill>
              <a:srgbClr val="D5DBE8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8000"/>
              </a:srgbClr>
            </a:outerShdw>
          </a:effectLst>
        </p:spPr>
      </p:sp>
      <p:sp>
        <p:nvSpPr>
          <p:cNvPr id="21" name="Shape 17"/>
          <p:cNvSpPr/>
          <p:nvPr/>
        </p:nvSpPr>
        <p:spPr>
          <a:xfrm>
            <a:off x="7936992" y="1691640"/>
            <a:ext cx="3511296" cy="1005840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22" name="Shape 18"/>
          <p:cNvSpPr/>
          <p:nvPr/>
        </p:nvSpPr>
        <p:spPr>
          <a:xfrm>
            <a:off x="9372600" y="1874520"/>
            <a:ext cx="640080" cy="640080"/>
          </a:xfrm>
          <a:prstGeom prst="ellipse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pic>
        <p:nvPicPr>
          <p:cNvPr id="23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91472" y="1993392"/>
            <a:ext cx="402336" cy="402336"/>
          </a:xfrm>
          <a:prstGeom prst="rect">
            <a:avLst/>
          </a:prstGeom>
        </p:spPr>
      </p:pic>
      <p:sp>
        <p:nvSpPr>
          <p:cNvPr id="24" name="Text 19"/>
          <p:cNvSpPr/>
          <p:nvPr/>
        </p:nvSpPr>
        <p:spPr>
          <a:xfrm>
            <a:off x="7936992" y="2743200"/>
            <a:ext cx="351129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41A4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Communities</a:t>
            </a:r>
            <a:endParaRPr lang="en-US" sz="1800" dirty="0"/>
          </a:p>
        </p:txBody>
      </p:sp>
      <p:sp>
        <p:nvSpPr>
          <p:cNvPr id="25" name="Shape 20"/>
          <p:cNvSpPr/>
          <p:nvPr/>
        </p:nvSpPr>
        <p:spPr>
          <a:xfrm>
            <a:off x="9418320" y="3136392"/>
            <a:ext cx="548640" cy="36576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26" name="Text 21"/>
          <p:cNvSpPr/>
          <p:nvPr/>
        </p:nvSpPr>
        <p:spPr>
          <a:xfrm>
            <a:off x="8211312" y="3291840"/>
            <a:ext cx="2962656" cy="2194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B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INFORMS — informs.org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B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 Stack Exchange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B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COIN-OR — coin-or.org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B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OR/MS Today magazine</a:t>
            </a:r>
            <a:endParaRPr lang="en-US" sz="1200" dirty="0"/>
          </a:p>
        </p:txBody>
      </p:sp>
      <p:sp>
        <p:nvSpPr>
          <p:cNvPr id="27" name="Shape 22"/>
          <p:cNvSpPr/>
          <p:nvPr/>
        </p:nvSpPr>
        <p:spPr>
          <a:xfrm>
            <a:off x="731520" y="5852160"/>
            <a:ext cx="10698480" cy="457200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28" name="Text 23"/>
          <p:cNvSpPr/>
          <p:nvPr/>
        </p:nvSpPr>
        <p:spPr>
          <a:xfrm>
            <a:off x="731520" y="5870448"/>
            <a:ext cx="106984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i="1" dirty="0">
                <a:solidFill>
                  <a:srgbClr val="F2C9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Most solvers offer free academic licenses — take advantage while you're a student.</a:t>
            </a:r>
            <a:endParaRPr lang="en-US" sz="1200" dirty="0"/>
          </a:p>
        </p:txBody>
      </p:sp>
      <p:sp>
        <p:nvSpPr>
          <p:cNvPr id="29" name="Text 24"/>
          <p:cNvSpPr/>
          <p:nvPr/>
        </p:nvSpPr>
        <p:spPr>
          <a:xfrm>
            <a:off x="594360" y="649224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A61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ISYE 671  •  Spring 2026  •  Dr. Ziteng Wang</a:t>
            </a:r>
            <a:endParaRPr lang="en-US" sz="900" dirty="0"/>
          </a:p>
        </p:txBody>
      </p:sp>
      <p:sp>
        <p:nvSpPr>
          <p:cNvPr id="30" name="Text 25"/>
          <p:cNvSpPr/>
          <p:nvPr/>
        </p:nvSpPr>
        <p:spPr>
          <a:xfrm>
            <a:off x="11064240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1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28</a:t>
            </a:r>
            <a:endParaRPr lang="en-US" sz="9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A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548640"/>
            <a:ext cx="228600" cy="50292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411480"/>
            <a:ext cx="10515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400" kern="0" dirty="0">
                <a:solidFill>
                  <a:srgbClr val="D4A0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FRONTIER READING LIST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94360" y="749808"/>
            <a:ext cx="10515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Key Papers: AI Meets OR</a:t>
            </a:r>
            <a:endParaRPr lang="en-US" sz="3000" dirty="0"/>
          </a:p>
        </p:txBody>
      </p:sp>
      <p:sp>
        <p:nvSpPr>
          <p:cNvPr id="6" name="Shape 4"/>
          <p:cNvSpPr/>
          <p:nvPr/>
        </p:nvSpPr>
        <p:spPr>
          <a:xfrm>
            <a:off x="731520" y="1737360"/>
            <a:ext cx="10698480" cy="612648"/>
          </a:xfrm>
          <a:prstGeom prst="rect">
            <a:avLst/>
          </a:prstGeom>
          <a:solidFill>
            <a:srgbClr val="FFFFFF"/>
          </a:solidFill>
          <a:ln w="9525">
            <a:solidFill>
              <a:srgbClr val="D5DBE8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8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731520" y="1737360"/>
            <a:ext cx="73152" cy="6126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914400" y="1737360"/>
            <a:ext cx="640080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#1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1600200" y="1783080"/>
            <a:ext cx="969264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B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Ahmaditeshnizi, Gao &amp; Udell (2024). OptiMUS: Scalable Optimization Modeling with (MI)LP Solvers and LLMs. ICML.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731520" y="2441448"/>
            <a:ext cx="10698480" cy="612648"/>
          </a:xfrm>
          <a:prstGeom prst="rect">
            <a:avLst/>
          </a:prstGeom>
          <a:solidFill>
            <a:srgbClr val="FFFFFF"/>
          </a:solidFill>
          <a:ln w="9525">
            <a:solidFill>
              <a:srgbClr val="D5DBE8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8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731520" y="2441448"/>
            <a:ext cx="73152" cy="6126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914400" y="2441448"/>
            <a:ext cx="640080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#2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1600200" y="2487168"/>
            <a:ext cx="969264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B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Zhang et al. (2025). OR-LLM-Agent: Automating Modeling and Solving of OR Optimization Problems with Reasoning LLM. arXiv:2503.10009.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731520" y="3145536"/>
            <a:ext cx="10698480" cy="612648"/>
          </a:xfrm>
          <a:prstGeom prst="rect">
            <a:avLst/>
          </a:prstGeom>
          <a:solidFill>
            <a:srgbClr val="FFFFFF"/>
          </a:solidFill>
          <a:ln w="9525">
            <a:solidFill>
              <a:srgbClr val="D5DBE8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8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731520" y="3145536"/>
            <a:ext cx="73152" cy="6126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914400" y="3145536"/>
            <a:ext cx="640080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#3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1600200" y="3191256"/>
            <a:ext cx="969264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B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Tang et al. (2024). ORLM: A Customizable Framework in Training Large Models for Automated Optimization Modeling. arXiv:2405.17743.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731520" y="3849624"/>
            <a:ext cx="10698480" cy="612648"/>
          </a:xfrm>
          <a:prstGeom prst="rect">
            <a:avLst/>
          </a:prstGeom>
          <a:solidFill>
            <a:srgbClr val="FFFFFF"/>
          </a:solidFill>
          <a:ln w="9525">
            <a:solidFill>
              <a:srgbClr val="D5DBE8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8000"/>
              </a:srgbClr>
            </a:outerShdw>
          </a:effectLst>
        </p:spPr>
      </p:sp>
      <p:sp>
        <p:nvSpPr>
          <p:cNvPr id="19" name="Shape 17"/>
          <p:cNvSpPr/>
          <p:nvPr/>
        </p:nvSpPr>
        <p:spPr>
          <a:xfrm>
            <a:off x="731520" y="3849624"/>
            <a:ext cx="73152" cy="6126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914400" y="3849624"/>
            <a:ext cx="640080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#4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1600200" y="3895344"/>
            <a:ext cx="969264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B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Yang et al. (2023). Large Language Models as Optimizers. arXiv:2309.03409.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731520" y="4553712"/>
            <a:ext cx="10698480" cy="612648"/>
          </a:xfrm>
          <a:prstGeom prst="rect">
            <a:avLst/>
          </a:prstGeom>
          <a:solidFill>
            <a:srgbClr val="FFFFFF"/>
          </a:solidFill>
          <a:ln w="9525">
            <a:solidFill>
              <a:srgbClr val="D5DBE8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8000"/>
              </a:srgbClr>
            </a:outerShdw>
          </a:effectLst>
        </p:spPr>
      </p:sp>
      <p:sp>
        <p:nvSpPr>
          <p:cNvPr id="23" name="Shape 21"/>
          <p:cNvSpPr/>
          <p:nvPr/>
        </p:nvSpPr>
        <p:spPr>
          <a:xfrm>
            <a:off x="731520" y="4553712"/>
            <a:ext cx="73152" cy="6126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914400" y="4553712"/>
            <a:ext cx="640080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#5</a:t>
            </a:r>
            <a:endParaRPr lang="en-US" sz="1600" dirty="0"/>
          </a:p>
        </p:txBody>
      </p:sp>
      <p:sp>
        <p:nvSpPr>
          <p:cNvPr id="25" name="Text 23"/>
          <p:cNvSpPr/>
          <p:nvPr/>
        </p:nvSpPr>
        <p:spPr>
          <a:xfrm>
            <a:off x="1600200" y="4599432"/>
            <a:ext cx="969264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B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Elmachtoub &amp; Grigas (2022). Smart "Predict, then Optimize." Management Science 68(1): 9–26.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731520" y="5257800"/>
            <a:ext cx="10698480" cy="612648"/>
          </a:xfrm>
          <a:prstGeom prst="rect">
            <a:avLst/>
          </a:prstGeom>
          <a:solidFill>
            <a:srgbClr val="FFFFFF"/>
          </a:solidFill>
          <a:ln w="9525">
            <a:solidFill>
              <a:srgbClr val="D5DBE8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8000"/>
              </a:srgbClr>
            </a:outerShdw>
          </a:effectLst>
        </p:spPr>
      </p:sp>
      <p:sp>
        <p:nvSpPr>
          <p:cNvPr id="27" name="Shape 25"/>
          <p:cNvSpPr/>
          <p:nvPr/>
        </p:nvSpPr>
        <p:spPr>
          <a:xfrm>
            <a:off x="731520" y="5257800"/>
            <a:ext cx="73152" cy="6126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914400" y="5257800"/>
            <a:ext cx="640080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#6</a:t>
            </a:r>
            <a:endParaRPr lang="en-US" sz="1600" dirty="0"/>
          </a:p>
        </p:txBody>
      </p:sp>
      <p:sp>
        <p:nvSpPr>
          <p:cNvPr id="29" name="Text 27"/>
          <p:cNvSpPr/>
          <p:nvPr/>
        </p:nvSpPr>
        <p:spPr>
          <a:xfrm>
            <a:off x="1600200" y="5303520"/>
            <a:ext cx="969264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B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 Ros, Soprano, Di Gaspero &amp; Roitero (2026). Large Language Models for Combinatorial Optimization: A Systematic Review. ACM Computing Surveys.</a:t>
            </a:r>
            <a:endParaRPr lang="en-US" sz="1200" dirty="0"/>
          </a:p>
        </p:txBody>
      </p:sp>
      <p:sp>
        <p:nvSpPr>
          <p:cNvPr id="30" name="Text 28"/>
          <p:cNvSpPr/>
          <p:nvPr/>
        </p:nvSpPr>
        <p:spPr>
          <a:xfrm>
            <a:off x="594360" y="649224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A61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ISYE 671  •  Spring 2026  •  Dr. Ziteng Wang</a:t>
            </a:r>
            <a:endParaRPr lang="en-US" sz="900" dirty="0"/>
          </a:p>
        </p:txBody>
      </p:sp>
      <p:sp>
        <p:nvSpPr>
          <p:cNvPr id="31" name="Text 29"/>
          <p:cNvSpPr/>
          <p:nvPr/>
        </p:nvSpPr>
        <p:spPr>
          <a:xfrm>
            <a:off x="11064240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1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29</a:t>
            </a:r>
            <a:endParaRPr lang="en-US" sz="9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1E276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1841480" y="0"/>
            <a:ext cx="320040" cy="685800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731520" y="1645920"/>
            <a:ext cx="1371600" cy="73152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731520" y="178308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600" kern="0" dirty="0">
                <a:solidFill>
                  <a:srgbClr val="D4A0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PARTING THOUGHT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731520" y="2377440"/>
            <a:ext cx="10972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Optimization is not</a:t>
            </a:r>
            <a:endParaRPr lang="en-US" sz="3800" dirty="0"/>
          </a:p>
        </p:txBody>
      </p:sp>
      <p:sp>
        <p:nvSpPr>
          <p:cNvPr id="6" name="Text 4"/>
          <p:cNvSpPr/>
          <p:nvPr/>
        </p:nvSpPr>
        <p:spPr>
          <a:xfrm>
            <a:off x="731520" y="2971800"/>
            <a:ext cx="10972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just a course.</a:t>
            </a:r>
            <a:endParaRPr lang="en-US" sz="3800" dirty="0"/>
          </a:p>
        </p:txBody>
      </p:sp>
      <p:sp>
        <p:nvSpPr>
          <p:cNvPr id="7" name="Text 5"/>
          <p:cNvSpPr/>
          <p:nvPr/>
        </p:nvSpPr>
        <p:spPr>
          <a:xfrm>
            <a:off x="731520" y="3794760"/>
            <a:ext cx="10972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i="1" dirty="0">
                <a:solidFill>
                  <a:srgbClr val="CADCF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It is a methodology,</a:t>
            </a:r>
            <a:endParaRPr lang="en-US" sz="3800" dirty="0"/>
          </a:p>
        </p:txBody>
      </p:sp>
      <p:sp>
        <p:nvSpPr>
          <p:cNvPr id="8" name="Text 6"/>
          <p:cNvSpPr/>
          <p:nvPr/>
        </p:nvSpPr>
        <p:spPr>
          <a:xfrm>
            <a:off x="731520" y="4389120"/>
            <a:ext cx="10972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i="1" dirty="0">
                <a:solidFill>
                  <a:srgbClr val="CADCF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mindset,</a:t>
            </a:r>
            <a:endParaRPr lang="en-US" sz="3800" dirty="0"/>
          </a:p>
        </p:txBody>
      </p:sp>
      <p:sp>
        <p:nvSpPr>
          <p:cNvPr id="9" name="Text 7"/>
          <p:cNvSpPr/>
          <p:nvPr/>
        </p:nvSpPr>
        <p:spPr>
          <a:xfrm>
            <a:off x="731520" y="4983480"/>
            <a:ext cx="10972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i="1" dirty="0">
                <a:solidFill>
                  <a:srgbClr val="D4A01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and a career.</a:t>
            </a:r>
            <a:endParaRPr lang="en-US" sz="3800" dirty="0"/>
          </a:p>
        </p:txBody>
      </p:sp>
      <p:sp>
        <p:nvSpPr>
          <p:cNvPr id="10" name="Shape 8"/>
          <p:cNvSpPr/>
          <p:nvPr/>
        </p:nvSpPr>
        <p:spPr>
          <a:xfrm>
            <a:off x="731520" y="5989320"/>
            <a:ext cx="1371600" cy="36576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31520" y="608076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Go use it.</a:t>
            </a:r>
            <a:endParaRPr lang="en-US" sz="24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141A4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" y="731520"/>
            <a:ext cx="10698480" cy="36576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731520" y="6080760"/>
            <a:ext cx="10698480" cy="36576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731520" y="2103120"/>
            <a:ext cx="106984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Thank you.</a:t>
            </a:r>
            <a:endParaRPr lang="en-US" sz="11000" dirty="0"/>
          </a:p>
        </p:txBody>
      </p:sp>
      <p:sp>
        <p:nvSpPr>
          <p:cNvPr id="5" name="Text 3"/>
          <p:cNvSpPr/>
          <p:nvPr/>
        </p:nvSpPr>
        <p:spPr>
          <a:xfrm>
            <a:off x="731520" y="3840480"/>
            <a:ext cx="10698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i="1" dirty="0">
                <a:solidFill>
                  <a:srgbClr val="CADCF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It has been a privilege to teach you this semester.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5394960" y="4663440"/>
            <a:ext cx="1371600" cy="4572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31520" y="484632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2C94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Dr. Ziteng Wang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731520" y="534924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ISYE 671 · Linear Optimization and Network Flows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731520" y="576072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Northern Illinois University · Spring 2026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32</Slides>
  <Notes>32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ISYE 671 — What Now?</dc:title>
  <dc:subject>PptxGenJS Presentation</dc:subject>
  <dc:creator>Dr. Ziteng Wang</dc:creator>
  <cp:lastModifiedBy>Dr. Ziteng Wang</cp:lastModifiedBy>
  <cp:revision>1</cp:revision>
  <dcterms:created xsi:type="dcterms:W3CDTF">2026-04-20T12:23:16Z</dcterms:created>
  <dcterms:modified xsi:type="dcterms:W3CDTF">2026-04-20T12:23:16Z</dcterms:modified>
</cp:coreProperties>
</file>