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8" r:id="rId1"/>
  </p:sldMasterIdLst>
  <p:notesMasterIdLst>
    <p:notesMasterId r:id="rId34"/>
  </p:notesMasterIdLst>
  <p:handoutMasterIdLst>
    <p:handoutMasterId r:id="rId35"/>
  </p:handoutMasterIdLst>
  <p:sldIdLst>
    <p:sldId id="271" r:id="rId2"/>
    <p:sldId id="341" r:id="rId3"/>
    <p:sldId id="342" r:id="rId4"/>
    <p:sldId id="343" r:id="rId5"/>
    <p:sldId id="345" r:id="rId6"/>
    <p:sldId id="344" r:id="rId7"/>
    <p:sldId id="346" r:id="rId8"/>
    <p:sldId id="348" r:id="rId9"/>
    <p:sldId id="357" r:id="rId10"/>
    <p:sldId id="379" r:id="rId11"/>
    <p:sldId id="358" r:id="rId12"/>
    <p:sldId id="359" r:id="rId13"/>
    <p:sldId id="360" r:id="rId14"/>
    <p:sldId id="361" r:id="rId15"/>
    <p:sldId id="362" r:id="rId16"/>
    <p:sldId id="363" r:id="rId17"/>
    <p:sldId id="364" r:id="rId18"/>
    <p:sldId id="339" r:id="rId19"/>
    <p:sldId id="367" r:id="rId20"/>
    <p:sldId id="368" r:id="rId21"/>
    <p:sldId id="370" r:id="rId22"/>
    <p:sldId id="369" r:id="rId23"/>
    <p:sldId id="371" r:id="rId24"/>
    <p:sldId id="372" r:id="rId25"/>
    <p:sldId id="373" r:id="rId26"/>
    <p:sldId id="374" r:id="rId27"/>
    <p:sldId id="349" r:id="rId28"/>
    <p:sldId id="350" r:id="rId29"/>
    <p:sldId id="351" r:id="rId30"/>
    <p:sldId id="365" r:id="rId31"/>
    <p:sldId id="366" r:id="rId32"/>
    <p:sldId id="355" r:id="rId33"/>
  </p:sldIdLst>
  <p:sldSz cx="9144000" cy="6858000" type="screen4x3"/>
  <p:notesSz cx="6858000" cy="9144000"/>
  <p:embeddedFontLst>
    <p:embeddedFont>
      <p:font typeface="Cambria Math" panose="02040503050406030204" pitchFamily="18" charset="0"/>
      <p:regular r:id="rId36"/>
    </p:embeddedFont>
    <p:embeddedFont>
      <p:font typeface="Myriad Pro" panose="020B0503030403020204" charset="0"/>
      <p:regular r:id="rId37"/>
      <p:bold r:id="rId38"/>
      <p:italic r:id="rId39"/>
      <p:boldItalic r:id="rId40"/>
    </p:embeddedFont>
  </p:embeddedFontLst>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0000"/>
    <a:srgbClr val="BF2B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978" autoAdjust="0"/>
    <p:restoredTop sz="86218" autoAdjust="0"/>
  </p:normalViewPr>
  <p:slideViewPr>
    <p:cSldViewPr>
      <p:cViewPr varScale="1">
        <p:scale>
          <a:sx n="135" d="100"/>
          <a:sy n="135" d="100"/>
        </p:scale>
        <p:origin x="1452" y="114"/>
      </p:cViewPr>
      <p:guideLst>
        <p:guide orient="horz"/>
        <p:guide pos="2880"/>
      </p:guideLst>
    </p:cSldViewPr>
  </p:slideViewPr>
  <p:notesTextViewPr>
    <p:cViewPr>
      <p:scale>
        <a:sx n="3" d="2"/>
        <a:sy n="3" d="2"/>
      </p:scale>
      <p:origin x="0" y="0"/>
    </p:cViewPr>
  </p:notesTextViewPr>
  <p:sorterViewPr>
    <p:cViewPr>
      <p:scale>
        <a:sx n="100" d="100"/>
        <a:sy n="100" d="100"/>
      </p:scale>
      <p:origin x="0" y="0"/>
    </p:cViewPr>
  </p:sorterViewPr>
  <p:notesViewPr>
    <p:cSldViewPr showGuides="1">
      <p:cViewPr varScale="1">
        <p:scale>
          <a:sx n="56" d="100"/>
          <a:sy n="56" d="100"/>
        </p:scale>
        <p:origin x="-253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iteng Wang" userId="94af9fac-b159-4026-bad2-e54547f4cb17" providerId="ADAL" clId="{7340A837-E7D9-4646-9686-AB7C90A6FC93}"/>
    <pc:docChg chg="undo custSel delSld modSld sldOrd">
      <pc:chgData name="Ziteng Wang" userId="94af9fac-b159-4026-bad2-e54547f4cb17" providerId="ADAL" clId="{7340A837-E7D9-4646-9686-AB7C90A6FC93}" dt="2026-01-25T12:52:05.813" v="33"/>
      <pc:docMkLst>
        <pc:docMk/>
      </pc:docMkLst>
      <pc:sldChg chg="modSp mod">
        <pc:chgData name="Ziteng Wang" userId="94af9fac-b159-4026-bad2-e54547f4cb17" providerId="ADAL" clId="{7340A837-E7D9-4646-9686-AB7C90A6FC93}" dt="2026-01-25T12:49:52.996" v="10" actId="20577"/>
        <pc:sldMkLst>
          <pc:docMk/>
          <pc:sldMk cId="239249170" sldId="271"/>
        </pc:sldMkLst>
        <pc:spChg chg="mod">
          <ac:chgData name="Ziteng Wang" userId="94af9fac-b159-4026-bad2-e54547f4cb17" providerId="ADAL" clId="{7340A837-E7D9-4646-9686-AB7C90A6FC93}" dt="2026-01-25T12:49:52.996" v="10" actId="20577"/>
          <ac:spMkLst>
            <pc:docMk/>
            <pc:sldMk cId="239249170" sldId="271"/>
            <ac:spMk id="4" creationId="{00000000-0000-0000-0000-000000000000}"/>
          </ac:spMkLst>
        </pc:spChg>
      </pc:sldChg>
      <pc:sldChg chg="del">
        <pc:chgData name="Ziteng Wang" userId="94af9fac-b159-4026-bad2-e54547f4cb17" providerId="ADAL" clId="{7340A837-E7D9-4646-9686-AB7C90A6FC93}" dt="2026-01-25T12:50:48.561" v="28" actId="47"/>
        <pc:sldMkLst>
          <pc:docMk/>
          <pc:sldMk cId="4251911985" sldId="333"/>
        </pc:sldMkLst>
      </pc:sldChg>
      <pc:sldChg chg="modSp mod ord">
        <pc:chgData name="Ziteng Wang" userId="94af9fac-b159-4026-bad2-e54547f4cb17" providerId="ADAL" clId="{7340A837-E7D9-4646-9686-AB7C90A6FC93}" dt="2026-01-25T12:50:14.954" v="26" actId="20577"/>
        <pc:sldMkLst>
          <pc:docMk/>
          <pc:sldMk cId="605904804" sldId="341"/>
        </pc:sldMkLst>
        <pc:spChg chg="mod">
          <ac:chgData name="Ziteng Wang" userId="94af9fac-b159-4026-bad2-e54547f4cb17" providerId="ADAL" clId="{7340A837-E7D9-4646-9686-AB7C90A6FC93}" dt="2026-01-25T12:50:14.954" v="26" actId="20577"/>
          <ac:spMkLst>
            <pc:docMk/>
            <pc:sldMk cId="605904804" sldId="341"/>
            <ac:spMk id="4" creationId="{79120C55-2498-408E-9CBA-59AB615BD7F2}"/>
          </ac:spMkLst>
        </pc:spChg>
      </pc:sldChg>
      <pc:sldChg chg="del">
        <pc:chgData name="Ziteng Wang" userId="94af9fac-b159-4026-bad2-e54547f4cb17" providerId="ADAL" clId="{7340A837-E7D9-4646-9686-AB7C90A6FC93}" dt="2026-01-25T12:50:37.166" v="27" actId="47"/>
        <pc:sldMkLst>
          <pc:docMk/>
          <pc:sldMk cId="2725824043" sldId="347"/>
        </pc:sldMkLst>
      </pc:sldChg>
      <pc:sldChg chg="del">
        <pc:chgData name="Ziteng Wang" userId="94af9fac-b159-4026-bad2-e54547f4cb17" providerId="ADAL" clId="{7340A837-E7D9-4646-9686-AB7C90A6FC93}" dt="2026-01-25T12:50:48.561" v="28" actId="47"/>
        <pc:sldMkLst>
          <pc:docMk/>
          <pc:sldMk cId="30230722" sldId="356"/>
        </pc:sldMkLst>
      </pc:sldChg>
      <pc:sldChg chg="ord">
        <pc:chgData name="Ziteng Wang" userId="94af9fac-b159-4026-bad2-e54547f4cb17" providerId="ADAL" clId="{7340A837-E7D9-4646-9686-AB7C90A6FC93}" dt="2026-01-25T12:52:05.813" v="33"/>
        <pc:sldMkLst>
          <pc:docMk/>
          <pc:sldMk cId="3859068962" sldId="365"/>
        </pc:sldMkLst>
      </pc:sldChg>
      <pc:sldChg chg="ord">
        <pc:chgData name="Ziteng Wang" userId="94af9fac-b159-4026-bad2-e54547f4cb17" providerId="ADAL" clId="{7340A837-E7D9-4646-9686-AB7C90A6FC93}" dt="2026-01-25T12:52:05.813" v="33"/>
        <pc:sldMkLst>
          <pc:docMk/>
          <pc:sldMk cId="897602337" sldId="366"/>
        </pc:sldMkLst>
      </pc:sldChg>
      <pc:sldChg chg="del">
        <pc:chgData name="Ziteng Wang" userId="94af9fac-b159-4026-bad2-e54547f4cb17" providerId="ADAL" clId="{7340A837-E7D9-4646-9686-AB7C90A6FC93}" dt="2026-01-25T12:51:55.874" v="31" actId="47"/>
        <pc:sldMkLst>
          <pc:docMk/>
          <pc:sldMk cId="4088810878" sldId="375"/>
        </pc:sldMkLst>
      </pc:sldChg>
      <pc:sldChg chg="del">
        <pc:chgData name="Ziteng Wang" userId="94af9fac-b159-4026-bad2-e54547f4cb17" providerId="ADAL" clId="{7340A837-E7D9-4646-9686-AB7C90A6FC93}" dt="2026-01-25T12:51:55.874" v="31" actId="47"/>
        <pc:sldMkLst>
          <pc:docMk/>
          <pc:sldMk cId="3426466016" sldId="376"/>
        </pc:sldMkLst>
      </pc:sldChg>
      <pc:sldChg chg="del">
        <pc:chgData name="Ziteng Wang" userId="94af9fac-b159-4026-bad2-e54547f4cb17" providerId="ADAL" clId="{7340A837-E7D9-4646-9686-AB7C90A6FC93}" dt="2026-01-25T12:51:55.874" v="31" actId="47"/>
        <pc:sldMkLst>
          <pc:docMk/>
          <pc:sldMk cId="1785954596" sldId="377"/>
        </pc:sldMkLst>
      </pc:sldChg>
      <pc:sldChg chg="del">
        <pc:chgData name="Ziteng Wang" userId="94af9fac-b159-4026-bad2-e54547f4cb17" providerId="ADAL" clId="{7340A837-E7D9-4646-9686-AB7C90A6FC93}" dt="2026-01-25T12:51:55.874" v="31" actId="47"/>
        <pc:sldMkLst>
          <pc:docMk/>
          <pc:sldMk cId="3577132489" sldId="3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1A00E0-8A82-468F-9B2B-F8EB4AB6399D}" type="datetimeFigureOut">
              <a:rPr lang="en-US" smtClean="0"/>
              <a:t>1/25/2026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4DC4D65-DA11-4126-9556-9310B8956503}" type="slidenum">
              <a:rPr lang="en-US" smtClean="0"/>
              <a:t>‹#›</a:t>
            </a:fld>
            <a:endParaRPr lang="en-US"/>
          </a:p>
        </p:txBody>
      </p:sp>
    </p:spTree>
    <p:extLst>
      <p:ext uri="{BB962C8B-B14F-4D97-AF65-F5344CB8AC3E}">
        <p14:creationId xmlns:p14="http://schemas.microsoft.com/office/powerpoint/2010/main" val="1453377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F7AD5-1E06-481F-9C05-C3A40CB42C63}" type="datetimeFigureOut">
              <a:rPr lang="en-US" smtClean="0"/>
              <a:t>1/25/2026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BF22EF-CF13-4EA3-BA93-BBE40C153887}" type="slidenum">
              <a:rPr lang="en-US" smtClean="0"/>
              <a:t>‹#›</a:t>
            </a:fld>
            <a:endParaRPr lang="en-US"/>
          </a:p>
        </p:txBody>
      </p:sp>
    </p:spTree>
    <p:extLst>
      <p:ext uri="{BB962C8B-B14F-4D97-AF65-F5344CB8AC3E}">
        <p14:creationId xmlns:p14="http://schemas.microsoft.com/office/powerpoint/2010/main" val="951235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6324600"/>
            <a:ext cx="9144000" cy="533400"/>
          </a:xfrm>
          <a:prstGeom prst="rect">
            <a:avLst/>
          </a:prstGeom>
          <a:solidFill>
            <a:schemeClr val="tx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9" name="Rectangle 8"/>
          <p:cNvSpPr/>
          <p:nvPr userDrawn="1"/>
        </p:nvSpPr>
        <p:spPr>
          <a:xfrm>
            <a:off x="0" y="0"/>
            <a:ext cx="9144000" cy="1194329"/>
          </a:xfrm>
          <a:prstGeom prst="rect">
            <a:avLst/>
          </a:prstGeom>
          <a:solidFill>
            <a:srgbClr val="A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ffectLst/>
            </a:endParaRPr>
          </a:p>
        </p:txBody>
      </p:sp>
      <p:sp>
        <p:nvSpPr>
          <p:cNvPr id="2" name="Title 1"/>
          <p:cNvSpPr>
            <a:spLocks noGrp="1"/>
          </p:cNvSpPr>
          <p:nvPr>
            <p:ph type="ctrTitle" hasCustomPrompt="1"/>
          </p:nvPr>
        </p:nvSpPr>
        <p:spPr>
          <a:xfrm>
            <a:off x="609600" y="3733800"/>
            <a:ext cx="7924800" cy="1219200"/>
          </a:xfrm>
        </p:spPr>
        <p:txBody>
          <a:bodyPr anchor="b"/>
          <a:lstStyle>
            <a:lvl1pPr algn="ctr">
              <a:defRPr sz="3600">
                <a:solidFill>
                  <a:srgbClr val="AF0000"/>
                </a:solidFill>
                <a:latin typeface="Myriad Pro" panose="020B0503030403020204" pitchFamily="34" charset="0"/>
                <a:ea typeface="Roboto Slab" pitchFamily="2" charset="0"/>
              </a:defRPr>
            </a:lvl1pPr>
          </a:lstStyle>
          <a:p>
            <a:r>
              <a:rPr lang="en-US" dirty="0"/>
              <a:t>Click here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57824" y="513745"/>
            <a:ext cx="3275951" cy="2636384"/>
          </a:xfrm>
          <a:prstGeom prst="rect">
            <a:avLst/>
          </a:prstGeom>
        </p:spPr>
      </p:pic>
      <p:sp>
        <p:nvSpPr>
          <p:cNvPr id="3" name="Subtitle 2"/>
          <p:cNvSpPr>
            <a:spLocks noGrp="1"/>
          </p:cNvSpPr>
          <p:nvPr>
            <p:ph type="subTitle" idx="1"/>
          </p:nvPr>
        </p:nvSpPr>
        <p:spPr>
          <a:xfrm>
            <a:off x="1219200" y="5134240"/>
            <a:ext cx="6553200" cy="804862"/>
          </a:xfrm>
        </p:spPr>
        <p:txBody>
          <a:bodyPr>
            <a:normAutofit/>
          </a:bodyPr>
          <a:lstStyle>
            <a:lvl1pPr marL="0" indent="0" algn="ctr">
              <a:buNone/>
              <a:defRPr sz="2400" b="1">
                <a:solidFill>
                  <a:schemeClr val="tx1">
                    <a:lumMod val="75000"/>
                    <a:lumOff val="25000"/>
                  </a:schemeClr>
                </a:solidFill>
                <a:latin typeface="Myriad Pro" panose="020B0503030403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59529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7848600" cy="464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720693F-7C65-44D0-8637-0DC6E3FD10FE}" type="datetime1">
              <a:rPr lang="en-US" smtClean="0"/>
              <a:t>1/25/2026</a:t>
            </a:fld>
            <a:endParaRPr lang="en-US"/>
          </a:p>
        </p:txBody>
      </p:sp>
      <p:sp>
        <p:nvSpPr>
          <p:cNvPr id="6" name="Slide Number Placeholder 5"/>
          <p:cNvSpPr>
            <a:spLocks noGrp="1"/>
          </p:cNvSpPr>
          <p:nvPr>
            <p:ph type="sldNum" sz="quarter" idx="12"/>
          </p:nvPr>
        </p:nvSpPr>
        <p:spPr/>
        <p:txBody>
          <a:bodyPr/>
          <a:lstStyle/>
          <a:p>
            <a:fld id="{B2FED1A7-FB98-43FD-AA3D-E7C3EC56B298}" type="slidenum">
              <a:rPr lang="en-US" smtClean="0"/>
              <a:t>‹#›</a:t>
            </a:fld>
            <a:endParaRPr lang="en-US"/>
          </a:p>
        </p:txBody>
      </p:sp>
      <p:sp>
        <p:nvSpPr>
          <p:cNvPr id="7" name="Title Placeholder 1"/>
          <p:cNvSpPr>
            <a:spLocks noGrp="1"/>
          </p:cNvSpPr>
          <p:nvPr>
            <p:ph type="title"/>
          </p:nvPr>
        </p:nvSpPr>
        <p:spPr>
          <a:xfrm>
            <a:off x="457200" y="152400"/>
            <a:ext cx="7543800" cy="1066800"/>
          </a:xfrm>
          <a:prstGeom prst="rect">
            <a:avLst/>
          </a:prstGeom>
        </p:spPr>
        <p:txBody>
          <a:bodyPr vert="horz" lIns="91440" tIns="45720" rIns="91440" bIns="45720" rtlCol="0" anchor="ctr">
            <a:normAutofit/>
          </a:bodyPr>
          <a:lstStyle>
            <a:lvl1pPr>
              <a:defRPr/>
            </a:lvl1pPr>
          </a:lstStyle>
          <a:p>
            <a:r>
              <a:rPr lang="en-US" dirty="0"/>
              <a:t>Click to edit Master title style</a:t>
            </a:r>
          </a:p>
        </p:txBody>
      </p:sp>
      <p:sp>
        <p:nvSpPr>
          <p:cNvPr id="9" name="Footer Placeholder 4">
            <a:extLst>
              <a:ext uri="{FF2B5EF4-FFF2-40B4-BE49-F238E27FC236}">
                <a16:creationId xmlns:a16="http://schemas.microsoft.com/office/drawing/2014/main" id="{8B78C0AD-9C6E-41E0-8996-D660E555DD83}"/>
              </a:ext>
            </a:extLst>
          </p:cNvPr>
          <p:cNvSpPr>
            <a:spLocks noGrp="1"/>
          </p:cNvSpPr>
          <p:nvPr>
            <p:ph type="ftr" sz="quarter" idx="3"/>
          </p:nvPr>
        </p:nvSpPr>
        <p:spPr>
          <a:xfrm>
            <a:off x="2971800" y="6324600"/>
            <a:ext cx="3276600" cy="365125"/>
          </a:xfrm>
          <a:prstGeom prst="rect">
            <a:avLst/>
          </a:prstGeom>
        </p:spPr>
        <p:txBody>
          <a:bodyPr vert="horz" lIns="91440" tIns="45720" rIns="91440" bIns="45720" rtlCol="0" anchor="ctr"/>
          <a:lstStyle>
            <a:lvl1pPr algn="ctr">
              <a:defRPr sz="1050">
                <a:solidFill>
                  <a:schemeClr val="bg1"/>
                </a:solidFill>
              </a:defRPr>
            </a:lvl1p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251828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905000"/>
            <a:ext cx="7603597"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3AF0205-586C-40BA-A0D3-CF59EB6FAAF3}" type="datetime1">
              <a:rPr lang="en-US" smtClean="0"/>
              <a:t>1/25/2026</a:t>
            </a:fld>
            <a:endParaRPr lang="en-US"/>
          </a:p>
        </p:txBody>
      </p:sp>
      <p:sp>
        <p:nvSpPr>
          <p:cNvPr id="5" name="Footer Placeholder 4"/>
          <p:cNvSpPr>
            <a:spLocks noGrp="1"/>
          </p:cNvSpPr>
          <p:nvPr>
            <p:ph type="ftr" sz="quarter" idx="11"/>
          </p:nvPr>
        </p:nvSpPr>
        <p:spPr/>
        <p:txBody>
          <a:bodyPr/>
          <a:lstStyle/>
          <a:p>
            <a:r>
              <a:rPr lang="en-US"/>
              <a:t>ISYE 671 Linear Programming and Network Flows Northern Illinois University</a:t>
            </a:r>
            <a:endParaRPr lang="en-US" dirty="0"/>
          </a:p>
        </p:txBody>
      </p:sp>
      <p:sp>
        <p:nvSpPr>
          <p:cNvPr id="6" name="Slide Number Placeholder 5"/>
          <p:cNvSpPr>
            <a:spLocks noGrp="1"/>
          </p:cNvSpPr>
          <p:nvPr>
            <p:ph type="sldNum" sz="quarter" idx="12"/>
          </p:nvPr>
        </p:nvSpPr>
        <p:spPr/>
        <p:txBody>
          <a:bodyPr/>
          <a:lstStyle/>
          <a:p>
            <a:fld id="{B2FED1A7-FB98-43FD-AA3D-E7C3EC56B298}" type="slidenum">
              <a:rPr lang="en-US" smtClean="0"/>
              <a:t>‹#›</a:t>
            </a:fld>
            <a:endParaRPr lang="en-US"/>
          </a:p>
        </p:txBody>
      </p:sp>
      <p:sp>
        <p:nvSpPr>
          <p:cNvPr id="8" name="Text Placeholder 7"/>
          <p:cNvSpPr>
            <a:spLocks noGrp="1"/>
          </p:cNvSpPr>
          <p:nvPr>
            <p:ph type="body" sz="quarter" idx="13" hasCustomPrompt="1"/>
          </p:nvPr>
        </p:nvSpPr>
        <p:spPr>
          <a:xfrm>
            <a:off x="457200" y="1295400"/>
            <a:ext cx="7620000" cy="533400"/>
          </a:xfrm>
        </p:spPr>
        <p:txBody>
          <a:bodyPr/>
          <a:lstStyle>
            <a:lvl1pPr marL="0" indent="0">
              <a:buNone/>
              <a:defRPr b="1" baseline="0">
                <a:solidFill>
                  <a:srgbClr val="AF0000"/>
                </a:solidFill>
              </a:defRPr>
            </a:lvl1pPr>
          </a:lstStyle>
          <a:p>
            <a:pPr lvl="0"/>
            <a:r>
              <a:rPr lang="en-US" dirty="0"/>
              <a:t>Sub-Header Text goes here</a:t>
            </a:r>
          </a:p>
        </p:txBody>
      </p:sp>
    </p:spTree>
    <p:extLst>
      <p:ext uri="{BB962C8B-B14F-4D97-AF65-F5344CB8AC3E}">
        <p14:creationId xmlns:p14="http://schemas.microsoft.com/office/powerpoint/2010/main" val="3295786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5AB1A12-A827-4B89-9B6D-DB490DAAE8D1}" type="datetime1">
              <a:rPr lang="en-US" smtClean="0"/>
              <a:t>1/25/2026</a:t>
            </a:fld>
            <a:endParaRPr lang="en-US"/>
          </a:p>
        </p:txBody>
      </p:sp>
      <p:sp>
        <p:nvSpPr>
          <p:cNvPr id="6" name="Footer Placeholder 5"/>
          <p:cNvSpPr>
            <a:spLocks noGrp="1"/>
          </p:cNvSpPr>
          <p:nvPr>
            <p:ph type="ftr" sz="quarter" idx="11"/>
          </p:nvPr>
        </p:nvSpPr>
        <p:spPr/>
        <p:txBody>
          <a:bodyPr/>
          <a:lstStyle/>
          <a:p>
            <a:r>
              <a:rPr lang="en-US"/>
              <a:t>ISYE 671 Linear Programming and Network Flows Northern Illinois University</a:t>
            </a:r>
          </a:p>
        </p:txBody>
      </p:sp>
      <p:sp>
        <p:nvSpPr>
          <p:cNvPr id="7" name="Slide Number Placeholder 6"/>
          <p:cNvSpPr>
            <a:spLocks noGrp="1"/>
          </p:cNvSpPr>
          <p:nvPr>
            <p:ph type="sldNum" sz="quarter" idx="12"/>
          </p:nvPr>
        </p:nvSpPr>
        <p:spPr/>
        <p:txBody>
          <a:bodyPr/>
          <a:lstStyle/>
          <a:p>
            <a:fld id="{B2FED1A7-FB98-43FD-AA3D-E7C3EC56B298}" type="slidenum">
              <a:rPr lang="en-US" smtClean="0"/>
              <a:t>‹#›</a:t>
            </a:fld>
            <a:endParaRPr lang="en-US"/>
          </a:p>
        </p:txBody>
      </p: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41510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95401"/>
            <a:ext cx="4038600" cy="21335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95401"/>
            <a:ext cx="4038600" cy="21335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D9F23815-B550-4ACD-BE99-70CE7D7551EC}" type="datetime1">
              <a:rPr lang="en-US" smtClean="0"/>
              <a:t>1/25/2026</a:t>
            </a:fld>
            <a:endParaRPr lang="en-US"/>
          </a:p>
        </p:txBody>
      </p:sp>
      <p:sp>
        <p:nvSpPr>
          <p:cNvPr id="6" name="Footer Placeholder 5"/>
          <p:cNvSpPr>
            <a:spLocks noGrp="1"/>
          </p:cNvSpPr>
          <p:nvPr>
            <p:ph type="ftr" sz="quarter" idx="11"/>
          </p:nvPr>
        </p:nvSpPr>
        <p:spPr/>
        <p:txBody>
          <a:bodyPr/>
          <a:lstStyle/>
          <a:p>
            <a:r>
              <a:rPr lang="en-US"/>
              <a:t>ISYE 671 Linear Programming and Network Flows Northern Illinois University</a:t>
            </a:r>
          </a:p>
        </p:txBody>
      </p:sp>
      <p:sp>
        <p:nvSpPr>
          <p:cNvPr id="7" name="Slide Number Placeholder 6"/>
          <p:cNvSpPr>
            <a:spLocks noGrp="1"/>
          </p:cNvSpPr>
          <p:nvPr>
            <p:ph type="sldNum" sz="quarter" idx="12"/>
          </p:nvPr>
        </p:nvSpPr>
        <p:spPr/>
        <p:txBody>
          <a:bodyPr/>
          <a:lstStyle/>
          <a:p>
            <a:fld id="{B2FED1A7-FB98-43FD-AA3D-E7C3EC56B298}" type="slidenum">
              <a:rPr lang="en-US" smtClean="0"/>
              <a:t>‹#›</a:t>
            </a:fld>
            <a:endParaRPr lang="en-US"/>
          </a:p>
        </p:txBody>
      </p:sp>
      <p:sp>
        <p:nvSpPr>
          <p:cNvPr id="10" name="Content Placeholder 2"/>
          <p:cNvSpPr>
            <a:spLocks noGrp="1"/>
          </p:cNvSpPr>
          <p:nvPr>
            <p:ph sz="half" idx="13"/>
          </p:nvPr>
        </p:nvSpPr>
        <p:spPr>
          <a:xfrm>
            <a:off x="457200" y="3581400"/>
            <a:ext cx="4038600" cy="21335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half" idx="14"/>
          </p:nvPr>
        </p:nvSpPr>
        <p:spPr>
          <a:xfrm>
            <a:off x="4648200" y="3581400"/>
            <a:ext cx="4038600" cy="21335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5224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19200"/>
            <a:ext cx="3845485" cy="639762"/>
          </a:xfrm>
        </p:spPr>
        <p:txBody>
          <a:bodyPr anchor="b"/>
          <a:lstStyle>
            <a:lvl1pPr marL="0" indent="0" algn="ctr">
              <a:buNone/>
              <a:defRPr sz="2400" b="1">
                <a:solidFill>
                  <a:srgbClr val="A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58962"/>
            <a:ext cx="38454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416425" y="1219200"/>
            <a:ext cx="3813175" cy="639762"/>
          </a:xfrm>
        </p:spPr>
        <p:txBody>
          <a:bodyPr anchor="b"/>
          <a:lstStyle>
            <a:lvl1pPr marL="0" indent="0" algn="ctr">
              <a:buNone/>
              <a:defRPr sz="2400" b="1">
                <a:solidFill>
                  <a:srgbClr val="A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416425" y="1858962"/>
            <a:ext cx="38131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DE2A165-5D0A-4871-BA56-0F0C183942B2}" type="datetime1">
              <a:rPr lang="en-US" smtClean="0"/>
              <a:t>1/25/2026</a:t>
            </a:fld>
            <a:endParaRPr lang="en-US"/>
          </a:p>
        </p:txBody>
      </p:sp>
      <p:sp>
        <p:nvSpPr>
          <p:cNvPr id="8" name="Footer Placeholder 7"/>
          <p:cNvSpPr>
            <a:spLocks noGrp="1"/>
          </p:cNvSpPr>
          <p:nvPr>
            <p:ph type="ftr" sz="quarter" idx="11"/>
          </p:nvPr>
        </p:nvSpPr>
        <p:spPr/>
        <p:txBody>
          <a:bodyPr/>
          <a:lstStyle/>
          <a:p>
            <a:r>
              <a:rPr lang="en-US"/>
              <a:t>ISYE 671 Linear Programming and Network Flows Northern Illinois University</a:t>
            </a:r>
          </a:p>
        </p:txBody>
      </p:sp>
      <p:sp>
        <p:nvSpPr>
          <p:cNvPr id="9" name="Slide Number Placeholder 8"/>
          <p:cNvSpPr>
            <a:spLocks noGrp="1"/>
          </p:cNvSpPr>
          <p:nvPr>
            <p:ph type="sldNum" sz="quarter" idx="12"/>
          </p:nvPr>
        </p:nvSpPr>
        <p:spPr/>
        <p:txBody>
          <a:bodyPr/>
          <a:lstStyle/>
          <a:p>
            <a:fld id="{B2FED1A7-FB98-43FD-AA3D-E7C3EC56B298}" type="slidenum">
              <a:rPr lang="en-US" smtClean="0"/>
              <a:t>‹#›</a:t>
            </a:fld>
            <a:endParaRPr lang="en-US"/>
          </a:p>
        </p:txBody>
      </p:sp>
    </p:spTree>
    <p:extLst>
      <p:ext uri="{BB962C8B-B14F-4D97-AF65-F5344CB8AC3E}">
        <p14:creationId xmlns:p14="http://schemas.microsoft.com/office/powerpoint/2010/main" val="81100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07A7D60-4D7F-4CFA-AFB9-040EFA4C0A3D}" type="datetime1">
              <a:rPr lang="en-US" smtClean="0"/>
              <a:t>1/25/2026</a:t>
            </a:fld>
            <a:endParaRPr lang="en-US"/>
          </a:p>
        </p:txBody>
      </p:sp>
      <p:sp>
        <p:nvSpPr>
          <p:cNvPr id="4" name="Footer Placeholder 3"/>
          <p:cNvSpPr>
            <a:spLocks noGrp="1"/>
          </p:cNvSpPr>
          <p:nvPr>
            <p:ph type="ftr" sz="quarter" idx="11"/>
          </p:nvPr>
        </p:nvSpPr>
        <p:spPr/>
        <p:txBody>
          <a:bodyPr/>
          <a:lstStyle/>
          <a:p>
            <a:r>
              <a:rPr lang="en-US"/>
              <a:t>ISYE 671 Linear Programming and Network Flows Northern Illinois University</a:t>
            </a:r>
          </a:p>
        </p:txBody>
      </p:sp>
      <p:sp>
        <p:nvSpPr>
          <p:cNvPr id="5" name="Slide Number Placeholder 4"/>
          <p:cNvSpPr>
            <a:spLocks noGrp="1"/>
          </p:cNvSpPr>
          <p:nvPr>
            <p:ph type="sldNum" sz="quarter" idx="12"/>
          </p:nvPr>
        </p:nvSpPr>
        <p:spPr/>
        <p:txBody>
          <a:bodyPr/>
          <a:lstStyle/>
          <a:p>
            <a:fld id="{B2FED1A7-FB98-43FD-AA3D-E7C3EC56B298}" type="slidenum">
              <a:rPr lang="en-US" smtClean="0"/>
              <a:t>‹#›</a:t>
            </a:fld>
            <a:endParaRPr lang="en-US"/>
          </a:p>
        </p:txBody>
      </p:sp>
    </p:spTree>
    <p:extLst>
      <p:ext uri="{BB962C8B-B14F-4D97-AF65-F5344CB8AC3E}">
        <p14:creationId xmlns:p14="http://schemas.microsoft.com/office/powerpoint/2010/main" val="3800708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2F97E8-A32E-4054-B96D-5AD297CC7C37}" type="datetime1">
              <a:rPr lang="en-US" smtClean="0"/>
              <a:t>1/25/2026</a:t>
            </a:fld>
            <a:endParaRPr lang="en-US"/>
          </a:p>
        </p:txBody>
      </p:sp>
      <p:sp>
        <p:nvSpPr>
          <p:cNvPr id="3" name="Footer Placeholder 2"/>
          <p:cNvSpPr>
            <a:spLocks noGrp="1"/>
          </p:cNvSpPr>
          <p:nvPr>
            <p:ph type="ftr" sz="quarter" idx="11"/>
          </p:nvPr>
        </p:nvSpPr>
        <p:spPr/>
        <p:txBody>
          <a:bodyPr/>
          <a:lstStyle/>
          <a:p>
            <a:r>
              <a:rPr lang="en-US"/>
              <a:t>ISYE 671 Linear Programming and Network Flows Northern Illinois University</a:t>
            </a:r>
          </a:p>
        </p:txBody>
      </p:sp>
      <p:sp>
        <p:nvSpPr>
          <p:cNvPr id="4" name="Slide Number Placeholder 3"/>
          <p:cNvSpPr>
            <a:spLocks noGrp="1"/>
          </p:cNvSpPr>
          <p:nvPr>
            <p:ph type="sldNum" sz="quarter" idx="12"/>
          </p:nvPr>
        </p:nvSpPr>
        <p:spPr/>
        <p:txBody>
          <a:bodyPr/>
          <a:lstStyle/>
          <a:p>
            <a:fld id="{B2FED1A7-FB98-43FD-AA3D-E7C3EC56B298}" type="slidenum">
              <a:rPr lang="en-US" smtClean="0"/>
              <a:t>‹#›</a:t>
            </a:fld>
            <a:endParaRPr lang="en-US"/>
          </a:p>
        </p:txBody>
      </p:sp>
    </p:spTree>
    <p:extLst>
      <p:ext uri="{BB962C8B-B14F-4D97-AF65-F5344CB8AC3E}">
        <p14:creationId xmlns:p14="http://schemas.microsoft.com/office/powerpoint/2010/main" val="4053007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a:off x="0" y="6248400"/>
            <a:ext cx="9144000" cy="609600"/>
          </a:xfrm>
          <a:prstGeom prst="rect">
            <a:avLst/>
          </a:prstGeom>
          <a:solidFill>
            <a:schemeClr val="tx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5" name="Rectangle 14"/>
          <p:cNvSpPr/>
          <p:nvPr userDrawn="1"/>
        </p:nvSpPr>
        <p:spPr>
          <a:xfrm>
            <a:off x="0" y="0"/>
            <a:ext cx="9144000" cy="1219200"/>
          </a:xfrm>
          <a:prstGeom prst="rect">
            <a:avLst/>
          </a:prstGeom>
          <a:solidFill>
            <a:srgbClr val="A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u="none">
              <a:ln>
                <a:noFill/>
              </a:ln>
              <a:effectLst/>
            </a:endParaRPr>
          </a:p>
        </p:txBody>
      </p:sp>
      <p:sp>
        <p:nvSpPr>
          <p:cNvPr id="2" name="Title Placeholder 1"/>
          <p:cNvSpPr>
            <a:spLocks noGrp="1"/>
          </p:cNvSpPr>
          <p:nvPr>
            <p:ph type="title"/>
          </p:nvPr>
        </p:nvSpPr>
        <p:spPr>
          <a:xfrm>
            <a:off x="457200" y="152400"/>
            <a:ext cx="7543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371600"/>
            <a:ext cx="8229600" cy="4648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81000" y="6340475"/>
            <a:ext cx="914400" cy="365125"/>
          </a:xfrm>
          <a:prstGeom prst="rect">
            <a:avLst/>
          </a:prstGeom>
        </p:spPr>
        <p:txBody>
          <a:bodyPr vert="horz" lIns="91440" tIns="45720" rIns="91440" bIns="45720" rtlCol="0" anchor="ctr"/>
          <a:lstStyle>
            <a:lvl1pPr algn="l">
              <a:defRPr sz="1200">
                <a:solidFill>
                  <a:schemeClr val="bg1"/>
                </a:solidFill>
              </a:defRPr>
            </a:lvl1pPr>
          </a:lstStyle>
          <a:p>
            <a:fld id="{63CB2355-1256-40D2-8E61-B3D6B2DF97BC}" type="datetime1">
              <a:rPr lang="en-US" smtClean="0"/>
              <a:t>1/25/2026</a:t>
            </a:fld>
            <a:endParaRPr lang="en-US"/>
          </a:p>
        </p:txBody>
      </p:sp>
      <p:sp>
        <p:nvSpPr>
          <p:cNvPr id="5" name="Footer Placeholder 4"/>
          <p:cNvSpPr>
            <a:spLocks noGrp="1"/>
          </p:cNvSpPr>
          <p:nvPr>
            <p:ph type="ftr" sz="quarter" idx="3"/>
          </p:nvPr>
        </p:nvSpPr>
        <p:spPr>
          <a:xfrm>
            <a:off x="2971800" y="6324600"/>
            <a:ext cx="3276600" cy="365125"/>
          </a:xfrm>
          <a:prstGeom prst="rect">
            <a:avLst/>
          </a:prstGeom>
        </p:spPr>
        <p:txBody>
          <a:bodyPr vert="horz" lIns="91440" tIns="45720" rIns="91440" bIns="45720" rtlCol="0" anchor="ctr"/>
          <a:lstStyle>
            <a:lvl1pPr algn="ctr">
              <a:defRPr sz="1050">
                <a:solidFill>
                  <a:schemeClr val="bg1"/>
                </a:solidFill>
              </a:defRPr>
            </a:lvl1pPr>
          </a:lstStyle>
          <a:p>
            <a:r>
              <a:rPr lang="en-US"/>
              <a:t>ISYE 671 Linear Programming and Network Flows Northern Illinois University</a:t>
            </a:r>
            <a:endParaRPr lang="en-US" dirty="0"/>
          </a:p>
        </p:txBody>
      </p:sp>
      <p:sp>
        <p:nvSpPr>
          <p:cNvPr id="6" name="Slide Number Placeholder 5"/>
          <p:cNvSpPr>
            <a:spLocks noGrp="1"/>
          </p:cNvSpPr>
          <p:nvPr>
            <p:ph type="sldNum" sz="quarter" idx="4"/>
          </p:nvPr>
        </p:nvSpPr>
        <p:spPr>
          <a:xfrm>
            <a:off x="7391400" y="6324600"/>
            <a:ext cx="1371600" cy="365125"/>
          </a:xfrm>
          <a:prstGeom prst="rect">
            <a:avLst/>
          </a:prstGeom>
        </p:spPr>
        <p:txBody>
          <a:bodyPr vert="horz" lIns="91440" tIns="45720" rIns="91440" bIns="45720" rtlCol="0" anchor="ctr"/>
          <a:lstStyle>
            <a:lvl1pPr algn="r">
              <a:defRPr sz="1200">
                <a:solidFill>
                  <a:schemeClr val="bg1"/>
                </a:solidFill>
              </a:defRPr>
            </a:lvl1pPr>
          </a:lstStyle>
          <a:p>
            <a:fld id="{B2FED1A7-FB98-43FD-AA3D-E7C3EC56B298}" type="slidenum">
              <a:rPr lang="en-US" smtClean="0"/>
              <a:pPr/>
              <a:t>‹#›</a:t>
            </a:fld>
            <a:endParaRPr lang="en-US"/>
          </a:p>
        </p:txBody>
      </p:sp>
    </p:spTree>
    <p:extLst>
      <p:ext uri="{BB962C8B-B14F-4D97-AF65-F5344CB8AC3E}">
        <p14:creationId xmlns:p14="http://schemas.microsoft.com/office/powerpoint/2010/main" val="1376378212"/>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6" r:id="rId3"/>
    <p:sldLayoutId id="2147483661" r:id="rId4"/>
    <p:sldLayoutId id="2147483665" r:id="rId5"/>
    <p:sldLayoutId id="2147483662" r:id="rId6"/>
    <p:sldLayoutId id="2147483663" r:id="rId7"/>
    <p:sldLayoutId id="2147483664" r:id="rId8"/>
  </p:sldLayoutIdLst>
  <p:hf hdr="0" dt="0"/>
  <p:txStyles>
    <p:titleStyle>
      <a:lvl1pPr algn="l" defTabSz="914400" rtl="0" eaLnBrk="1" latinLnBrk="0" hangingPunct="1">
        <a:spcBef>
          <a:spcPct val="0"/>
        </a:spcBef>
        <a:buNone/>
        <a:defRPr sz="3600" b="1" i="0" u="none" kern="1200">
          <a:solidFill>
            <a:schemeClr val="bg1"/>
          </a:solidFill>
          <a:latin typeface="Myriad Pro" panose="020B0503030403020204" pitchFamily="34" charset="0"/>
          <a:ea typeface="Roboto Slab" pitchFamily="2" charset="0"/>
          <a:cs typeface="Arial"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yriad Pro" panose="020B0503030403020204"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yriad Pro" panose="020B0503030403020204"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yriad Pro" panose="020B0503030403020204"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panose="020B0503030403020204"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panose="020B0503030403020204"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390.png"/><Relationship Id="rId7" Type="http://schemas.openxmlformats.org/officeDocument/2006/relationships/image" Target="../media/image150.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400.png"/><Relationship Id="rId4" Type="http://schemas.openxmlformats.org/officeDocument/2006/relationships/image" Target="../media/image110.png"/></Relationships>
</file>

<file path=ppt/slides/_rels/slide3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733800"/>
            <a:ext cx="9144000" cy="1219200"/>
          </a:xfrm>
        </p:spPr>
        <p:txBody>
          <a:bodyPr>
            <a:normAutofit/>
          </a:bodyPr>
          <a:lstStyle/>
          <a:p>
            <a:r>
              <a:rPr lang="en-US" dirty="0"/>
              <a:t>ISYE 671</a:t>
            </a:r>
            <a:br>
              <a:rPr lang="en-US" dirty="0"/>
            </a:br>
            <a:r>
              <a:rPr lang="en-US" dirty="0"/>
              <a:t>Linear Programming and Network Flows</a:t>
            </a:r>
          </a:p>
        </p:txBody>
      </p:sp>
      <p:sp>
        <p:nvSpPr>
          <p:cNvPr id="4" name="Subtitle 3"/>
          <p:cNvSpPr>
            <a:spLocks noGrp="1"/>
          </p:cNvSpPr>
          <p:nvPr>
            <p:ph type="subTitle" idx="1"/>
          </p:nvPr>
        </p:nvSpPr>
        <p:spPr>
          <a:xfrm>
            <a:off x="0" y="5134240"/>
            <a:ext cx="9144000" cy="804862"/>
          </a:xfrm>
        </p:spPr>
        <p:txBody>
          <a:bodyPr>
            <a:normAutofit/>
          </a:bodyPr>
          <a:lstStyle/>
          <a:p>
            <a:r>
              <a:rPr lang="en-US" dirty="0"/>
              <a:t>Lecture 2 – Basic Linear Programming Models</a:t>
            </a:r>
            <a:endParaRPr lang="en-US" b="0" dirty="0"/>
          </a:p>
        </p:txBody>
      </p:sp>
      <p:sp>
        <p:nvSpPr>
          <p:cNvPr id="5" name="Subtitle 3"/>
          <p:cNvSpPr txBox="1">
            <a:spLocks/>
          </p:cNvSpPr>
          <p:nvPr/>
        </p:nvSpPr>
        <p:spPr>
          <a:xfrm>
            <a:off x="1219200" y="5717911"/>
            <a:ext cx="6553200" cy="40243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400" b="1" kern="1200">
                <a:solidFill>
                  <a:schemeClr val="tx1">
                    <a:lumMod val="75000"/>
                    <a:lumOff val="25000"/>
                  </a:schemeClr>
                </a:solidFill>
                <a:latin typeface="Myriad Pro" panose="020B0503030403020204"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yriad Pro" panose="020B0503030403020204"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yriad Pro" panose="020B0503030403020204"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yriad Pro" panose="020B0503030403020204"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yriad Pro" panose="020B0503030403020204"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dirty="0">
                <a:latin typeface="+mn-lt"/>
              </a:rPr>
              <a:t>Instructor: Dr. Ziteng Wang</a:t>
            </a:r>
          </a:p>
        </p:txBody>
      </p:sp>
    </p:spTree>
    <p:extLst>
      <p:ext uri="{BB962C8B-B14F-4D97-AF65-F5344CB8AC3E}">
        <p14:creationId xmlns:p14="http://schemas.microsoft.com/office/powerpoint/2010/main" val="239249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9EA305-CB06-49D0-9815-9A8AFF528F76}"/>
              </a:ext>
            </a:extLst>
          </p:cNvPr>
          <p:cNvSpPr>
            <a:spLocks noGrp="1"/>
          </p:cNvSpPr>
          <p:nvPr>
            <p:ph type="sldNum" sz="quarter" idx="12"/>
          </p:nvPr>
        </p:nvSpPr>
        <p:spPr/>
        <p:txBody>
          <a:bodyPr/>
          <a:lstStyle/>
          <a:p>
            <a:fld id="{B2FED1A7-FB98-43FD-AA3D-E7C3EC56B298}" type="slidenum">
              <a:rPr lang="en-US" smtClean="0"/>
              <a:t>2</a:t>
            </a:fld>
            <a:endParaRPr lang="en-US"/>
          </a:p>
        </p:txBody>
      </p:sp>
      <p:sp>
        <p:nvSpPr>
          <p:cNvPr id="4" name="Title 3">
            <a:extLst>
              <a:ext uri="{FF2B5EF4-FFF2-40B4-BE49-F238E27FC236}">
                <a16:creationId xmlns:a16="http://schemas.microsoft.com/office/drawing/2014/main" id="{79120C55-2498-408E-9CBA-59AB615BD7F2}"/>
              </a:ext>
            </a:extLst>
          </p:cNvPr>
          <p:cNvSpPr>
            <a:spLocks noGrp="1"/>
          </p:cNvSpPr>
          <p:nvPr>
            <p:ph type="title"/>
          </p:nvPr>
        </p:nvSpPr>
        <p:spPr/>
        <p:txBody>
          <a:bodyPr>
            <a:normAutofit fontScale="90000"/>
          </a:bodyPr>
          <a:lstStyle/>
          <a:p>
            <a:r>
              <a:rPr lang="en-US" dirty="0"/>
              <a:t>Mathematical programming/Optimization</a:t>
            </a:r>
          </a:p>
        </p:txBody>
      </p:sp>
      <p:sp>
        <p:nvSpPr>
          <p:cNvPr id="5" name="Footer Placeholder 4">
            <a:extLst>
              <a:ext uri="{FF2B5EF4-FFF2-40B4-BE49-F238E27FC236}">
                <a16:creationId xmlns:a16="http://schemas.microsoft.com/office/drawing/2014/main" id="{C88B3F27-6F1B-4978-B032-6550B339C260}"/>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
        <p:nvSpPr>
          <p:cNvPr id="6" name="TextBox 5">
            <a:extLst>
              <a:ext uri="{FF2B5EF4-FFF2-40B4-BE49-F238E27FC236}">
                <a16:creationId xmlns:a16="http://schemas.microsoft.com/office/drawing/2014/main" id="{ACD9C3EF-CD05-4590-84CA-18B5AC27AE35}"/>
              </a:ext>
            </a:extLst>
          </p:cNvPr>
          <p:cNvSpPr txBox="1"/>
          <p:nvPr/>
        </p:nvSpPr>
        <p:spPr>
          <a:xfrm>
            <a:off x="1066800" y="1752600"/>
            <a:ext cx="1981200" cy="461665"/>
          </a:xfrm>
          <a:prstGeom prst="rect">
            <a:avLst/>
          </a:prstGeom>
          <a:noFill/>
        </p:spPr>
        <p:txBody>
          <a:bodyPr wrap="square" rtlCol="0">
            <a:spAutoFit/>
          </a:bodyPr>
          <a:lstStyle/>
          <a:p>
            <a:r>
              <a:rPr lang="en-US" sz="2400" dirty="0">
                <a:latin typeface="Myriad Pro" panose="020B0503030403020204" charset="0"/>
              </a:rPr>
              <a:t>min or max</a:t>
            </a:r>
          </a:p>
        </p:txBody>
      </p:sp>
      <p:sp>
        <p:nvSpPr>
          <p:cNvPr id="7" name="TextBox 6">
            <a:extLst>
              <a:ext uri="{FF2B5EF4-FFF2-40B4-BE49-F238E27FC236}">
                <a16:creationId xmlns:a16="http://schemas.microsoft.com/office/drawing/2014/main" id="{6F9890A2-87B8-4A87-B764-CF50C0EE0CA6}"/>
              </a:ext>
            </a:extLst>
          </p:cNvPr>
          <p:cNvSpPr txBox="1"/>
          <p:nvPr/>
        </p:nvSpPr>
        <p:spPr>
          <a:xfrm>
            <a:off x="1676400" y="2720370"/>
            <a:ext cx="762000" cy="461665"/>
          </a:xfrm>
          <a:prstGeom prst="rect">
            <a:avLst/>
          </a:prstGeom>
          <a:noFill/>
        </p:spPr>
        <p:txBody>
          <a:bodyPr wrap="square" rtlCol="0">
            <a:spAutoFit/>
          </a:bodyPr>
          <a:lstStyle/>
          <a:p>
            <a:r>
              <a:rPr lang="en-US" sz="2400" dirty="0" err="1">
                <a:latin typeface="Myriad Pro" panose="020B0503030403020204" charset="0"/>
              </a:rPr>
              <a:t>s.t.</a:t>
            </a:r>
            <a:endParaRPr lang="en-US" sz="2400" dirty="0">
              <a:latin typeface="Myriad Pro" panose="020B050303040302020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30A30C4-7514-4EC4-86C9-E8FE1F856ACE}"/>
                  </a:ext>
                </a:extLst>
              </p:cNvPr>
              <p:cNvSpPr txBox="1"/>
              <p:nvPr/>
            </p:nvSpPr>
            <p:spPr>
              <a:xfrm>
                <a:off x="3354859" y="1752600"/>
                <a:ext cx="2508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𝑓</m:t>
                      </m:r>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𝑛</m:t>
                          </m:r>
                        </m:sub>
                      </m:sSub>
                      <m:r>
                        <a:rPr lang="en-US" sz="2400" b="0" i="1" dirty="0" smtClean="0">
                          <a:latin typeface="Cambria Math" panose="02040503050406030204" pitchFamily="18" charset="0"/>
                        </a:rPr>
                        <m:t>)</m:t>
                      </m:r>
                    </m:oMath>
                  </m:oMathPara>
                </a14:m>
                <a:endParaRPr lang="en-US" sz="2400" dirty="0">
                  <a:latin typeface="Myriad Pro" panose="020B0503030403020204" charset="0"/>
                </a:endParaRPr>
              </a:p>
            </p:txBody>
          </p:sp>
        </mc:Choice>
        <mc:Fallback xmlns="">
          <p:sp>
            <p:nvSpPr>
              <p:cNvPr id="8" name="TextBox 7">
                <a:extLst>
                  <a:ext uri="{FF2B5EF4-FFF2-40B4-BE49-F238E27FC236}">
                    <a16:creationId xmlns:a16="http://schemas.microsoft.com/office/drawing/2014/main" id="{730A30C4-7514-4EC4-86C9-E8FE1F856ACE}"/>
                  </a:ext>
                </a:extLst>
              </p:cNvPr>
              <p:cNvSpPr txBox="1">
                <a:spLocks noRot="1" noChangeAspect="1" noMove="1" noResize="1" noEditPoints="1" noAdjustHandles="1" noChangeArrowheads="1" noChangeShapeType="1" noTextEdit="1"/>
              </p:cNvSpPr>
              <p:nvPr/>
            </p:nvSpPr>
            <p:spPr>
              <a:xfrm>
                <a:off x="3354859" y="1752600"/>
                <a:ext cx="2508422" cy="461665"/>
              </a:xfrm>
              <a:prstGeom prst="rect">
                <a:avLst/>
              </a:prstGeom>
              <a:blipFill>
                <a:blip r:embed="rId2"/>
                <a:stretch>
                  <a:fillRect b="-18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DC3C466-D746-4620-B38F-FB1241B25186}"/>
                  </a:ext>
                </a:extLst>
              </p:cNvPr>
              <p:cNvSpPr txBox="1"/>
              <p:nvPr/>
            </p:nvSpPr>
            <p:spPr>
              <a:xfrm>
                <a:off x="3352800" y="2468655"/>
                <a:ext cx="3118022" cy="10679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𝑔</m:t>
                          </m:r>
                        </m:e>
                        <m:sub>
                          <m:r>
                            <a:rPr lang="en-US" sz="2400" b="0" i="1" dirty="0" smtClean="0">
                              <a:latin typeface="Cambria Math" panose="02040503050406030204" pitchFamily="18" charset="0"/>
                            </a:rPr>
                            <m:t>𝑖</m:t>
                          </m:r>
                        </m:sub>
                      </m:sSub>
                      <m:d>
                        <m:dPr>
                          <m:ctrlPr>
                            <a:rPr lang="en-US" sz="2400" b="0" i="1" dirty="0" smtClean="0">
                              <a:latin typeface="Cambria Math" panose="02040503050406030204" pitchFamily="18" charset="0"/>
                            </a:rPr>
                          </m:ctrlPr>
                        </m:dPr>
                        <m:e>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1</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𝑛</m:t>
                              </m:r>
                            </m:sub>
                          </m:sSub>
                        </m:e>
                      </m:d>
                      <m:d>
                        <m:dPr>
                          <m:begChr m:val="{"/>
                          <m:endChr m:val="}"/>
                          <m:ctrlPr>
                            <a:rPr lang="en-US" sz="2400" b="0" i="1" dirty="0" smtClean="0">
                              <a:latin typeface="Cambria Math" panose="02040503050406030204" pitchFamily="18" charset="0"/>
                            </a:rPr>
                          </m:ctrlPr>
                        </m:dPr>
                        <m:e>
                          <m:eqArr>
                            <m:eqArrPr>
                              <m:ctrlPr>
                                <a:rPr lang="en-US" sz="2400" b="0" i="1" dirty="0" smtClean="0">
                                  <a:latin typeface="Cambria Math" panose="02040503050406030204" pitchFamily="18" charset="0"/>
                                </a:rPr>
                              </m:ctrlPr>
                            </m:eqArrPr>
                            <m:e>
                              <m:r>
                                <a:rPr lang="en-US" sz="2400" b="0" i="1" dirty="0" smtClean="0">
                                  <a:latin typeface="Cambria Math" panose="02040503050406030204" pitchFamily="18" charset="0"/>
                                </a:rPr>
                                <m:t>≤</m:t>
                              </m:r>
                            </m:e>
                            <m:e>
                              <m:r>
                                <a:rPr lang="en-US" sz="2400" b="0" i="1" dirty="0" smtClean="0">
                                  <a:latin typeface="Cambria Math" panose="02040503050406030204" pitchFamily="18" charset="0"/>
                                </a:rPr>
                                <m:t>=</m:t>
                              </m:r>
                            </m:e>
                            <m:e>
                              <m:r>
                                <a:rPr lang="en-US" sz="2400" b="0" i="1" dirty="0" smtClean="0">
                                  <a:latin typeface="Cambria Math" panose="02040503050406030204" pitchFamily="18" charset="0"/>
                                </a:rPr>
                                <m:t>≥</m:t>
                              </m:r>
                            </m:e>
                          </m:eqArr>
                        </m:e>
                      </m:d>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𝑏</m:t>
                          </m:r>
                        </m:e>
                        <m:sub>
                          <m:r>
                            <a:rPr lang="en-US" sz="2400" b="0" i="1" dirty="0" smtClean="0">
                              <a:latin typeface="Cambria Math" panose="02040503050406030204" pitchFamily="18" charset="0"/>
                            </a:rPr>
                            <m:t>𝑖</m:t>
                          </m:r>
                        </m:sub>
                      </m:sSub>
                    </m:oMath>
                  </m:oMathPara>
                </a14:m>
                <a:endParaRPr lang="en-US" sz="2400" dirty="0">
                  <a:latin typeface="Myriad Pro" panose="020B0503030403020204" charset="0"/>
                </a:endParaRPr>
              </a:p>
            </p:txBody>
          </p:sp>
        </mc:Choice>
        <mc:Fallback xmlns="">
          <p:sp>
            <p:nvSpPr>
              <p:cNvPr id="9" name="TextBox 8">
                <a:extLst>
                  <a:ext uri="{FF2B5EF4-FFF2-40B4-BE49-F238E27FC236}">
                    <a16:creationId xmlns:a16="http://schemas.microsoft.com/office/drawing/2014/main" id="{DDC3C466-D746-4620-B38F-FB1241B25186}"/>
                  </a:ext>
                </a:extLst>
              </p:cNvPr>
              <p:cNvSpPr txBox="1">
                <a:spLocks noRot="1" noChangeAspect="1" noMove="1" noResize="1" noEditPoints="1" noAdjustHandles="1" noChangeArrowheads="1" noChangeShapeType="1" noTextEdit="1"/>
              </p:cNvSpPr>
              <p:nvPr/>
            </p:nvSpPr>
            <p:spPr>
              <a:xfrm>
                <a:off x="3352800" y="2468655"/>
                <a:ext cx="3118022" cy="106792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0AADB31-E7FC-413C-859B-39799A8713DF}"/>
                  </a:ext>
                </a:extLst>
              </p:cNvPr>
              <p:cNvSpPr txBox="1"/>
              <p:nvPr/>
            </p:nvSpPr>
            <p:spPr>
              <a:xfrm>
                <a:off x="6627341" y="2822310"/>
                <a:ext cx="2508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𝑖</m:t>
                      </m:r>
                      <m:r>
                        <a:rPr lang="en-US" sz="2400" b="0" i="1" dirty="0" smtClean="0">
                          <a:latin typeface="Cambria Math" panose="02040503050406030204" pitchFamily="18" charset="0"/>
                        </a:rPr>
                        <m:t>=1,…,</m:t>
                      </m:r>
                      <m:r>
                        <a:rPr lang="en-US" sz="2400" b="0" i="1" dirty="0" smtClean="0">
                          <a:latin typeface="Cambria Math" panose="02040503050406030204" pitchFamily="18" charset="0"/>
                        </a:rPr>
                        <m:t>𝑚</m:t>
                      </m:r>
                    </m:oMath>
                  </m:oMathPara>
                </a14:m>
                <a:endParaRPr lang="en-US" sz="2400" dirty="0">
                  <a:latin typeface="Myriad Pro" panose="020B0503030403020204" charset="0"/>
                </a:endParaRPr>
              </a:p>
            </p:txBody>
          </p:sp>
        </mc:Choice>
        <mc:Fallback xmlns="">
          <p:sp>
            <p:nvSpPr>
              <p:cNvPr id="10" name="TextBox 9">
                <a:extLst>
                  <a:ext uri="{FF2B5EF4-FFF2-40B4-BE49-F238E27FC236}">
                    <a16:creationId xmlns:a16="http://schemas.microsoft.com/office/drawing/2014/main" id="{D0AADB31-E7FC-413C-859B-39799A8713DF}"/>
                  </a:ext>
                </a:extLst>
              </p:cNvPr>
              <p:cNvSpPr txBox="1">
                <a:spLocks noRot="1" noChangeAspect="1" noMove="1" noResize="1" noEditPoints="1" noAdjustHandles="1" noChangeArrowheads="1" noChangeShapeType="1" noTextEdit="1"/>
              </p:cNvSpPr>
              <p:nvPr/>
            </p:nvSpPr>
            <p:spPr>
              <a:xfrm>
                <a:off x="6627341" y="2822310"/>
                <a:ext cx="2508422"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16B5F3C-5110-4A12-8D47-2EC5E8BF2B8A}"/>
                  </a:ext>
                </a:extLst>
              </p:cNvPr>
              <p:cNvSpPr txBox="1"/>
              <p:nvPr/>
            </p:nvSpPr>
            <p:spPr>
              <a:xfrm>
                <a:off x="838200" y="4046537"/>
                <a:ext cx="7467600" cy="1569660"/>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Myriad Pro" panose="020B0503030403020204" charset="0"/>
                  </a:rPr>
                  <a:t>Decision variables: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oMath>
                </a14:m>
                <a:endParaRPr lang="en-US" sz="2400" dirty="0">
                  <a:latin typeface="Myriad Pro" panose="020B0503030403020204" charset="0"/>
                </a:endParaRPr>
              </a:p>
              <a:p>
                <a:pPr marL="457200" indent="-457200">
                  <a:buFont typeface="Arial" panose="020B0604020202020204" pitchFamily="34" charset="0"/>
                  <a:buChar char="•"/>
                </a:pPr>
                <a:r>
                  <a:rPr lang="en-US" sz="2400" dirty="0">
                    <a:latin typeface="Myriad Pro" panose="020B0503030403020204" charset="0"/>
                  </a:rPr>
                  <a:t>Objective function: </a:t>
                </a:r>
                <a14:m>
                  <m:oMath xmlns:m="http://schemas.openxmlformats.org/officeDocument/2006/math">
                    <m:r>
                      <a:rPr lang="en-US" sz="2400" b="0" i="1" smtClean="0">
                        <a:latin typeface="Cambria Math" panose="02040503050406030204" pitchFamily="18" charset="0"/>
                      </a:rPr>
                      <m:t>𝑓</m:t>
                    </m:r>
                    <m:r>
                      <a:rPr lang="en-US" sz="2400" b="0" i="1" smtClean="0">
                        <a:latin typeface="Cambria Math" panose="02040503050406030204" pitchFamily="18" charset="0"/>
                      </a:rPr>
                      <m:t>(⋅)</m:t>
                    </m:r>
                  </m:oMath>
                </a14:m>
                <a:endParaRPr lang="en-US" sz="2400" dirty="0">
                  <a:latin typeface="Myriad Pro" panose="020B0503030403020204" charset="0"/>
                </a:endParaRPr>
              </a:p>
              <a:p>
                <a:pPr marL="457200" indent="-457200">
                  <a:buFont typeface="Arial" panose="020B0604020202020204" pitchFamily="34" charset="0"/>
                  <a:buChar char="•"/>
                </a:pPr>
                <a:r>
                  <a:rPr lang="en-US" sz="2400" dirty="0">
                    <a:latin typeface="Myriad Pro" panose="020B0503030403020204" charset="0"/>
                  </a:rPr>
                  <a:t>Constraints: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𝑔</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𝑖</m:t>
                        </m:r>
                      </m:sub>
                    </m:sSub>
                  </m:oMath>
                </a14:m>
                <a:r>
                  <a:rPr lang="en-US" sz="2400" dirty="0">
                    <a:latin typeface="Myriad Pro" panose="020B0503030403020204" charset="0"/>
                  </a:rPr>
                  <a:t> (or </a:t>
                </a:r>
                <a14:m>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𝑖</m:t>
                        </m:r>
                      </m:sub>
                    </m:sSub>
                  </m:oMath>
                </a14:m>
                <a:r>
                  <a:rPr lang="en-US" sz="2400" dirty="0">
                    <a:latin typeface="Myriad Pro" panose="020B0503030403020204" charset="0"/>
                  </a:rPr>
                  <a:t>)</a:t>
                </a:r>
              </a:p>
              <a:p>
                <a:pPr marL="457200" indent="-457200">
                  <a:buFont typeface="Arial" panose="020B0604020202020204" pitchFamily="34" charset="0"/>
                  <a:buChar char="•"/>
                </a:pP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𝑖</m:t>
                        </m:r>
                      </m:sub>
                    </m:sSub>
                  </m:oMath>
                </a14:m>
                <a:r>
                  <a:rPr lang="en-US" sz="2400" dirty="0">
                    <a:latin typeface="Myriad Pro" panose="020B0503030403020204" charset="0"/>
                  </a:rPr>
                  <a:t>: given parameters</a:t>
                </a:r>
              </a:p>
            </p:txBody>
          </p:sp>
        </mc:Choice>
        <mc:Fallback xmlns="">
          <p:sp>
            <p:nvSpPr>
              <p:cNvPr id="11" name="TextBox 10">
                <a:extLst>
                  <a:ext uri="{FF2B5EF4-FFF2-40B4-BE49-F238E27FC236}">
                    <a16:creationId xmlns:a16="http://schemas.microsoft.com/office/drawing/2014/main" id="{716B5F3C-5110-4A12-8D47-2EC5E8BF2B8A}"/>
                  </a:ext>
                </a:extLst>
              </p:cNvPr>
              <p:cNvSpPr txBox="1">
                <a:spLocks noRot="1" noChangeAspect="1" noMove="1" noResize="1" noEditPoints="1" noAdjustHandles="1" noChangeArrowheads="1" noChangeShapeType="1" noTextEdit="1"/>
              </p:cNvSpPr>
              <p:nvPr/>
            </p:nvSpPr>
            <p:spPr>
              <a:xfrm>
                <a:off x="838200" y="4046537"/>
                <a:ext cx="7467600" cy="1569660"/>
              </a:xfrm>
              <a:prstGeom prst="rect">
                <a:avLst/>
              </a:prstGeom>
              <a:blipFill>
                <a:blip r:embed="rId5"/>
                <a:stretch>
                  <a:fillRect l="-1143" t="-3113" b="-8171"/>
                </a:stretch>
              </a:blipFill>
            </p:spPr>
            <p:txBody>
              <a:bodyPr/>
              <a:lstStyle/>
              <a:p>
                <a:r>
                  <a:rPr lang="en-US">
                    <a:noFill/>
                  </a:rPr>
                  <a:t> </a:t>
                </a:r>
              </a:p>
            </p:txBody>
          </p:sp>
        </mc:Fallback>
      </mc:AlternateContent>
    </p:spTree>
    <p:extLst>
      <p:ext uri="{BB962C8B-B14F-4D97-AF65-F5344CB8AC3E}">
        <p14:creationId xmlns:p14="http://schemas.microsoft.com/office/powerpoint/2010/main" val="605904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3146A4-B8E8-4928-9B9A-F0CEFCB01F11}"/>
              </a:ext>
            </a:extLst>
          </p:cNvPr>
          <p:cNvSpPr>
            <a:spLocks noGrp="1"/>
          </p:cNvSpPr>
          <p:nvPr>
            <p:ph idx="1"/>
          </p:nvPr>
        </p:nvSpPr>
        <p:spPr/>
        <p:txBody>
          <a:bodyPr/>
          <a:lstStyle/>
          <a:p>
            <a:r>
              <a:rPr lang="en-US" dirty="0"/>
              <a:t>Objective function is linear</a:t>
            </a:r>
          </a:p>
          <a:p>
            <a:r>
              <a:rPr lang="en-US" dirty="0"/>
              <a:t>Constraints are linear</a:t>
            </a:r>
          </a:p>
          <a:p>
            <a:r>
              <a:rPr lang="en-US" dirty="0"/>
              <a:t>Decision variables are continuous</a:t>
            </a:r>
          </a:p>
          <a:p>
            <a:endParaRPr lang="en-US" dirty="0"/>
          </a:p>
          <a:p>
            <a:endParaRPr lang="en-US" dirty="0"/>
          </a:p>
          <a:p>
            <a:endParaRPr lang="en-US" dirty="0"/>
          </a:p>
          <a:p>
            <a:pPr marL="0" indent="0">
              <a:buNone/>
            </a:pPr>
            <a:r>
              <a:rPr lang="en-US" dirty="0"/>
              <a:t>Also called “linear program”, “linear programming problem”</a:t>
            </a:r>
          </a:p>
          <a:p>
            <a:endParaRPr lang="en-US" dirty="0"/>
          </a:p>
        </p:txBody>
      </p:sp>
      <p:sp>
        <p:nvSpPr>
          <p:cNvPr id="3" name="Slide Number Placeholder 2">
            <a:extLst>
              <a:ext uri="{FF2B5EF4-FFF2-40B4-BE49-F238E27FC236}">
                <a16:creationId xmlns:a16="http://schemas.microsoft.com/office/drawing/2014/main" id="{83F5C23D-DDF1-4D60-A98B-AFE22D27379F}"/>
              </a:ext>
            </a:extLst>
          </p:cNvPr>
          <p:cNvSpPr>
            <a:spLocks noGrp="1"/>
          </p:cNvSpPr>
          <p:nvPr>
            <p:ph type="sldNum" sz="quarter" idx="12"/>
          </p:nvPr>
        </p:nvSpPr>
        <p:spPr/>
        <p:txBody>
          <a:bodyPr/>
          <a:lstStyle/>
          <a:p>
            <a:fld id="{B2FED1A7-FB98-43FD-AA3D-E7C3EC56B298}" type="slidenum">
              <a:rPr lang="en-US" smtClean="0"/>
              <a:t>3</a:t>
            </a:fld>
            <a:endParaRPr lang="en-US"/>
          </a:p>
        </p:txBody>
      </p:sp>
      <p:sp>
        <p:nvSpPr>
          <p:cNvPr id="4" name="Title 3">
            <a:extLst>
              <a:ext uri="{FF2B5EF4-FFF2-40B4-BE49-F238E27FC236}">
                <a16:creationId xmlns:a16="http://schemas.microsoft.com/office/drawing/2014/main" id="{24FB2AE6-C44B-4295-B242-8F510E58898F}"/>
              </a:ext>
            </a:extLst>
          </p:cNvPr>
          <p:cNvSpPr>
            <a:spLocks noGrp="1"/>
          </p:cNvSpPr>
          <p:nvPr>
            <p:ph type="title"/>
          </p:nvPr>
        </p:nvSpPr>
        <p:spPr/>
        <p:txBody>
          <a:bodyPr/>
          <a:lstStyle/>
          <a:p>
            <a:r>
              <a:rPr lang="en-US" dirty="0"/>
              <a:t>Linear Programming Model</a:t>
            </a:r>
          </a:p>
        </p:txBody>
      </p:sp>
      <p:sp>
        <p:nvSpPr>
          <p:cNvPr id="5" name="Footer Placeholder 4">
            <a:extLst>
              <a:ext uri="{FF2B5EF4-FFF2-40B4-BE49-F238E27FC236}">
                <a16:creationId xmlns:a16="http://schemas.microsoft.com/office/drawing/2014/main" id="{F161DA02-F4B3-45A8-833C-CF239E4B737F}"/>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549085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A3888D-95CE-4D3A-B127-8517E63B0ED9}"/>
              </a:ext>
            </a:extLst>
          </p:cNvPr>
          <p:cNvSpPr>
            <a:spLocks noGrp="1"/>
          </p:cNvSpPr>
          <p:nvPr>
            <p:ph type="sldNum" sz="quarter" idx="12"/>
          </p:nvPr>
        </p:nvSpPr>
        <p:spPr/>
        <p:txBody>
          <a:bodyPr/>
          <a:lstStyle/>
          <a:p>
            <a:fld id="{B2FED1A7-FB98-43FD-AA3D-E7C3EC56B298}" type="slidenum">
              <a:rPr lang="en-US" smtClean="0"/>
              <a:t>4</a:t>
            </a:fld>
            <a:endParaRPr lang="en-US"/>
          </a:p>
        </p:txBody>
      </p:sp>
      <p:sp>
        <p:nvSpPr>
          <p:cNvPr id="4" name="Title 3">
            <a:extLst>
              <a:ext uri="{FF2B5EF4-FFF2-40B4-BE49-F238E27FC236}">
                <a16:creationId xmlns:a16="http://schemas.microsoft.com/office/drawing/2014/main" id="{70B948CB-6F7E-4D57-BA5B-EDAC4047EB79}"/>
              </a:ext>
            </a:extLst>
          </p:cNvPr>
          <p:cNvSpPr>
            <a:spLocks noGrp="1"/>
          </p:cNvSpPr>
          <p:nvPr>
            <p:ph type="title"/>
          </p:nvPr>
        </p:nvSpPr>
        <p:spPr/>
        <p:txBody>
          <a:bodyPr/>
          <a:lstStyle/>
          <a:p>
            <a:r>
              <a:rPr lang="en-US" dirty="0"/>
              <a:t>Examples</a:t>
            </a:r>
          </a:p>
        </p:txBody>
      </p:sp>
      <p:sp>
        <p:nvSpPr>
          <p:cNvPr id="5" name="Footer Placeholder 4">
            <a:extLst>
              <a:ext uri="{FF2B5EF4-FFF2-40B4-BE49-F238E27FC236}">
                <a16:creationId xmlns:a16="http://schemas.microsoft.com/office/drawing/2014/main" id="{FFF3AE13-19FE-4136-9896-DA4B3474BA08}"/>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
        <p:nvSpPr>
          <p:cNvPr id="7" name="TextBox 6">
            <a:extLst>
              <a:ext uri="{FF2B5EF4-FFF2-40B4-BE49-F238E27FC236}">
                <a16:creationId xmlns:a16="http://schemas.microsoft.com/office/drawing/2014/main" id="{89C7C628-10EE-48AD-8BB1-B2D37D31CD6F}"/>
              </a:ext>
            </a:extLst>
          </p:cNvPr>
          <p:cNvSpPr txBox="1"/>
          <p:nvPr/>
        </p:nvSpPr>
        <p:spPr>
          <a:xfrm>
            <a:off x="516699" y="1599324"/>
            <a:ext cx="990600" cy="400110"/>
          </a:xfrm>
          <a:prstGeom prst="rect">
            <a:avLst/>
          </a:prstGeom>
          <a:noFill/>
        </p:spPr>
        <p:txBody>
          <a:bodyPr wrap="square" rtlCol="0">
            <a:spAutoFit/>
          </a:bodyPr>
          <a:lstStyle/>
          <a:p>
            <a:r>
              <a:rPr lang="en-US" sz="2000" dirty="0">
                <a:latin typeface="Myriad Pro" panose="020B0503030403020204" charset="0"/>
              </a:rPr>
              <a:t>max</a:t>
            </a:r>
          </a:p>
        </p:txBody>
      </p:sp>
      <p:sp>
        <p:nvSpPr>
          <p:cNvPr id="8" name="TextBox 7">
            <a:extLst>
              <a:ext uri="{FF2B5EF4-FFF2-40B4-BE49-F238E27FC236}">
                <a16:creationId xmlns:a16="http://schemas.microsoft.com/office/drawing/2014/main" id="{7F23E540-582B-4A3C-8B34-8538FD02DCCF}"/>
              </a:ext>
            </a:extLst>
          </p:cNvPr>
          <p:cNvSpPr txBox="1"/>
          <p:nvPr/>
        </p:nvSpPr>
        <p:spPr>
          <a:xfrm>
            <a:off x="575394" y="2098842"/>
            <a:ext cx="762000" cy="400110"/>
          </a:xfrm>
          <a:prstGeom prst="rect">
            <a:avLst/>
          </a:prstGeom>
          <a:noFill/>
        </p:spPr>
        <p:txBody>
          <a:bodyPr wrap="square" rtlCol="0">
            <a:spAutoFit/>
          </a:bodyPr>
          <a:lstStyle/>
          <a:p>
            <a:r>
              <a:rPr lang="en-US" sz="2000" dirty="0" err="1">
                <a:latin typeface="Myriad Pro" panose="020B0503030403020204" charset="0"/>
              </a:rPr>
              <a:t>s.t.</a:t>
            </a:r>
            <a:endParaRPr lang="en-US" sz="2000" dirty="0">
              <a:latin typeface="Myriad Pro" panose="020B0503030403020204"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9C644BB-6C4B-416D-887D-2F2C69C57FCD}"/>
                  </a:ext>
                </a:extLst>
              </p:cNvPr>
              <p:cNvSpPr txBox="1"/>
              <p:nvPr/>
            </p:nvSpPr>
            <p:spPr>
              <a:xfrm>
                <a:off x="1146894" y="1606894"/>
                <a:ext cx="25084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3</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+5</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latin typeface="Myriad Pro" panose="020B0503030403020204" charset="0"/>
                </a:endParaRPr>
              </a:p>
            </p:txBody>
          </p:sp>
        </mc:Choice>
        <mc:Fallback xmlns="">
          <p:sp>
            <p:nvSpPr>
              <p:cNvPr id="9" name="TextBox 8">
                <a:extLst>
                  <a:ext uri="{FF2B5EF4-FFF2-40B4-BE49-F238E27FC236}">
                    <a16:creationId xmlns:a16="http://schemas.microsoft.com/office/drawing/2014/main" id="{69C644BB-6C4B-416D-887D-2F2C69C57FCD}"/>
                  </a:ext>
                </a:extLst>
              </p:cNvPr>
              <p:cNvSpPr txBox="1">
                <a:spLocks noRot="1" noChangeAspect="1" noMove="1" noResize="1" noEditPoints="1" noAdjustHandles="1" noChangeArrowheads="1" noChangeShapeType="1" noTextEdit="1"/>
              </p:cNvSpPr>
              <p:nvPr/>
            </p:nvSpPr>
            <p:spPr>
              <a:xfrm>
                <a:off x="1146894" y="1606894"/>
                <a:ext cx="2508422" cy="400110"/>
              </a:xfrm>
              <a:prstGeom prst="rect">
                <a:avLst/>
              </a:prstGeom>
              <a:blipFill>
                <a:blip r:embed="rId2"/>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D452794-4E3C-4FDF-BB43-47CA38507C2F}"/>
                  </a:ext>
                </a:extLst>
              </p:cNvPr>
              <p:cNvSpPr txBox="1"/>
              <p:nvPr/>
            </p:nvSpPr>
            <p:spPr>
              <a:xfrm>
                <a:off x="1011999" y="2070207"/>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+2</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≤4</m:t>
                      </m:r>
                    </m:oMath>
                  </m:oMathPara>
                </a14:m>
                <a:endParaRPr lang="en-US" sz="2000" dirty="0">
                  <a:latin typeface="Myriad Pro" panose="020B0503030403020204" charset="0"/>
                </a:endParaRPr>
              </a:p>
            </p:txBody>
          </p:sp>
        </mc:Choice>
        <mc:Fallback xmlns="">
          <p:sp>
            <p:nvSpPr>
              <p:cNvPr id="10" name="TextBox 9">
                <a:extLst>
                  <a:ext uri="{FF2B5EF4-FFF2-40B4-BE49-F238E27FC236}">
                    <a16:creationId xmlns:a16="http://schemas.microsoft.com/office/drawing/2014/main" id="{4D452794-4E3C-4FDF-BB43-47CA38507C2F}"/>
                  </a:ext>
                </a:extLst>
              </p:cNvPr>
              <p:cNvSpPr txBox="1">
                <a:spLocks noRot="1" noChangeAspect="1" noMove="1" noResize="1" noEditPoints="1" noAdjustHandles="1" noChangeArrowheads="1" noChangeShapeType="1" noTextEdit="1"/>
              </p:cNvSpPr>
              <p:nvPr/>
            </p:nvSpPr>
            <p:spPr>
              <a:xfrm>
                <a:off x="1011999" y="2070207"/>
                <a:ext cx="3505200" cy="400110"/>
              </a:xfrm>
              <a:prstGeom prst="rect">
                <a:avLst/>
              </a:prstGeom>
              <a:blipFill>
                <a:blip r:embed="rId3"/>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05DF69F-A720-4EEE-88EA-FD136AE282D7}"/>
                  </a:ext>
                </a:extLst>
              </p:cNvPr>
              <p:cNvSpPr txBox="1"/>
              <p:nvPr/>
            </p:nvSpPr>
            <p:spPr>
              <a:xfrm>
                <a:off x="1011999" y="2585524"/>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4</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≥1</m:t>
                      </m:r>
                    </m:oMath>
                  </m:oMathPara>
                </a14:m>
                <a:endParaRPr lang="en-US" sz="2000" dirty="0">
                  <a:latin typeface="Myriad Pro" panose="020B0503030403020204" charset="0"/>
                </a:endParaRPr>
              </a:p>
            </p:txBody>
          </p:sp>
        </mc:Choice>
        <mc:Fallback xmlns="">
          <p:sp>
            <p:nvSpPr>
              <p:cNvPr id="12" name="TextBox 11">
                <a:extLst>
                  <a:ext uri="{FF2B5EF4-FFF2-40B4-BE49-F238E27FC236}">
                    <a16:creationId xmlns:a16="http://schemas.microsoft.com/office/drawing/2014/main" id="{405DF69F-A720-4EEE-88EA-FD136AE282D7}"/>
                  </a:ext>
                </a:extLst>
              </p:cNvPr>
              <p:cNvSpPr txBox="1">
                <a:spLocks noRot="1" noChangeAspect="1" noMove="1" noResize="1" noEditPoints="1" noAdjustHandles="1" noChangeArrowheads="1" noChangeShapeType="1" noTextEdit="1"/>
              </p:cNvSpPr>
              <p:nvPr/>
            </p:nvSpPr>
            <p:spPr>
              <a:xfrm>
                <a:off x="1011999" y="2585524"/>
                <a:ext cx="3505200" cy="400110"/>
              </a:xfrm>
              <a:prstGeom prst="rect">
                <a:avLst/>
              </a:prstGeom>
              <a:blipFill>
                <a:blip r:embed="rId4"/>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DD279D9-69C5-4A11-A27D-B6810E3C4E89}"/>
                  </a:ext>
                </a:extLst>
              </p:cNvPr>
              <p:cNvSpPr txBox="1"/>
              <p:nvPr/>
            </p:nvSpPr>
            <p:spPr>
              <a:xfrm>
                <a:off x="1872882" y="3054694"/>
                <a:ext cx="199355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≥0</m:t>
                      </m:r>
                    </m:oMath>
                  </m:oMathPara>
                </a14:m>
                <a:endParaRPr lang="en-US" sz="2000" dirty="0">
                  <a:latin typeface="Myriad Pro" panose="020B0503030403020204" charset="0"/>
                </a:endParaRPr>
              </a:p>
            </p:txBody>
          </p:sp>
        </mc:Choice>
        <mc:Fallback xmlns="">
          <p:sp>
            <p:nvSpPr>
              <p:cNvPr id="14" name="TextBox 13">
                <a:extLst>
                  <a:ext uri="{FF2B5EF4-FFF2-40B4-BE49-F238E27FC236}">
                    <a16:creationId xmlns:a16="http://schemas.microsoft.com/office/drawing/2014/main" id="{EDD279D9-69C5-4A11-A27D-B6810E3C4E89}"/>
                  </a:ext>
                </a:extLst>
              </p:cNvPr>
              <p:cNvSpPr txBox="1">
                <a:spLocks noRot="1" noChangeAspect="1" noMove="1" noResize="1" noEditPoints="1" noAdjustHandles="1" noChangeArrowheads="1" noChangeShapeType="1" noTextEdit="1"/>
              </p:cNvSpPr>
              <p:nvPr/>
            </p:nvSpPr>
            <p:spPr>
              <a:xfrm>
                <a:off x="1872882" y="3054694"/>
                <a:ext cx="1993557" cy="400110"/>
              </a:xfrm>
              <a:prstGeom prst="rect">
                <a:avLst/>
              </a:prstGeom>
              <a:blipFill>
                <a:blip r:embed="rId5"/>
                <a:stretch>
                  <a:fillRect b="-1515"/>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287D5C1A-507F-4E6A-81FF-F8F54D8B2EE9}"/>
              </a:ext>
            </a:extLst>
          </p:cNvPr>
          <p:cNvSpPr txBox="1"/>
          <p:nvPr/>
        </p:nvSpPr>
        <p:spPr>
          <a:xfrm>
            <a:off x="5038438" y="1573520"/>
            <a:ext cx="990600" cy="400110"/>
          </a:xfrm>
          <a:prstGeom prst="rect">
            <a:avLst/>
          </a:prstGeom>
          <a:noFill/>
        </p:spPr>
        <p:txBody>
          <a:bodyPr wrap="square" rtlCol="0">
            <a:spAutoFit/>
          </a:bodyPr>
          <a:lstStyle/>
          <a:p>
            <a:r>
              <a:rPr lang="en-US" sz="2000" dirty="0">
                <a:latin typeface="Myriad Pro" panose="020B0503030403020204" charset="0"/>
              </a:rPr>
              <a:t>max</a:t>
            </a:r>
          </a:p>
        </p:txBody>
      </p:sp>
      <p:sp>
        <p:nvSpPr>
          <p:cNvPr id="18" name="TextBox 17">
            <a:extLst>
              <a:ext uri="{FF2B5EF4-FFF2-40B4-BE49-F238E27FC236}">
                <a16:creationId xmlns:a16="http://schemas.microsoft.com/office/drawing/2014/main" id="{9EA02349-BF8A-4D29-8B89-4DA6C1E67072}"/>
              </a:ext>
            </a:extLst>
          </p:cNvPr>
          <p:cNvSpPr txBox="1"/>
          <p:nvPr/>
        </p:nvSpPr>
        <p:spPr>
          <a:xfrm>
            <a:off x="5097133" y="2073038"/>
            <a:ext cx="762000" cy="400110"/>
          </a:xfrm>
          <a:prstGeom prst="rect">
            <a:avLst/>
          </a:prstGeom>
          <a:noFill/>
        </p:spPr>
        <p:txBody>
          <a:bodyPr wrap="square" rtlCol="0">
            <a:spAutoFit/>
          </a:bodyPr>
          <a:lstStyle/>
          <a:p>
            <a:r>
              <a:rPr lang="en-US" sz="2000" dirty="0" err="1">
                <a:latin typeface="Myriad Pro" panose="020B0503030403020204" charset="0"/>
              </a:rPr>
              <a:t>s.t.</a:t>
            </a:r>
            <a:endParaRPr lang="en-US" sz="2000" dirty="0">
              <a:latin typeface="Myriad Pro" panose="020B050303040302020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F99DDFA-A2EC-40D6-AFB4-B8625B7ACCE2}"/>
                  </a:ext>
                </a:extLst>
              </p:cNvPr>
              <p:cNvSpPr txBox="1"/>
              <p:nvPr/>
            </p:nvSpPr>
            <p:spPr>
              <a:xfrm>
                <a:off x="5668633" y="1581090"/>
                <a:ext cx="25084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3</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+5</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latin typeface="Myriad Pro" panose="020B0503030403020204" charset="0"/>
                </a:endParaRPr>
              </a:p>
            </p:txBody>
          </p:sp>
        </mc:Choice>
        <mc:Fallback xmlns="">
          <p:sp>
            <p:nvSpPr>
              <p:cNvPr id="19" name="TextBox 18">
                <a:extLst>
                  <a:ext uri="{FF2B5EF4-FFF2-40B4-BE49-F238E27FC236}">
                    <a16:creationId xmlns:a16="http://schemas.microsoft.com/office/drawing/2014/main" id="{DF99DDFA-A2EC-40D6-AFB4-B8625B7ACCE2}"/>
                  </a:ext>
                </a:extLst>
              </p:cNvPr>
              <p:cNvSpPr txBox="1">
                <a:spLocks noRot="1" noChangeAspect="1" noMove="1" noResize="1" noEditPoints="1" noAdjustHandles="1" noChangeArrowheads="1" noChangeShapeType="1" noTextEdit="1"/>
              </p:cNvSpPr>
              <p:nvPr/>
            </p:nvSpPr>
            <p:spPr>
              <a:xfrm>
                <a:off x="5668633" y="1581090"/>
                <a:ext cx="2508422" cy="400110"/>
              </a:xfrm>
              <a:prstGeom prst="rect">
                <a:avLst/>
              </a:prstGeom>
              <a:blipFill>
                <a:blip r:embed="rId6"/>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C23165C-E7B4-4CB5-88B5-4127CE9221C0}"/>
                  </a:ext>
                </a:extLst>
              </p:cNvPr>
              <p:cNvSpPr txBox="1"/>
              <p:nvPr/>
            </p:nvSpPr>
            <p:spPr>
              <a:xfrm>
                <a:off x="5533738" y="2044403"/>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+2</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≤4</m:t>
                      </m:r>
                    </m:oMath>
                  </m:oMathPara>
                </a14:m>
                <a:endParaRPr lang="en-US" sz="2000" dirty="0">
                  <a:latin typeface="Myriad Pro" panose="020B0503030403020204" charset="0"/>
                </a:endParaRPr>
              </a:p>
            </p:txBody>
          </p:sp>
        </mc:Choice>
        <mc:Fallback xmlns="">
          <p:sp>
            <p:nvSpPr>
              <p:cNvPr id="20" name="TextBox 19">
                <a:extLst>
                  <a:ext uri="{FF2B5EF4-FFF2-40B4-BE49-F238E27FC236}">
                    <a16:creationId xmlns:a16="http://schemas.microsoft.com/office/drawing/2014/main" id="{1C23165C-E7B4-4CB5-88B5-4127CE9221C0}"/>
                  </a:ext>
                </a:extLst>
              </p:cNvPr>
              <p:cNvSpPr txBox="1">
                <a:spLocks noRot="1" noChangeAspect="1" noMove="1" noResize="1" noEditPoints="1" noAdjustHandles="1" noChangeArrowheads="1" noChangeShapeType="1" noTextEdit="1"/>
              </p:cNvSpPr>
              <p:nvPr/>
            </p:nvSpPr>
            <p:spPr>
              <a:xfrm>
                <a:off x="5533738" y="2044403"/>
                <a:ext cx="3505200" cy="400110"/>
              </a:xfrm>
              <a:prstGeom prst="rect">
                <a:avLst/>
              </a:prstGeom>
              <a:blipFill>
                <a:blip r:embed="rId7"/>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3F2C5D8B-C9B7-4F12-A072-56F4394166EB}"/>
                  </a:ext>
                </a:extLst>
              </p:cNvPr>
              <p:cNvSpPr txBox="1"/>
              <p:nvPr/>
            </p:nvSpPr>
            <p:spPr>
              <a:xfrm>
                <a:off x="5533738" y="2559720"/>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4</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≥1</m:t>
                      </m:r>
                    </m:oMath>
                  </m:oMathPara>
                </a14:m>
                <a:endParaRPr lang="en-US" sz="2000" dirty="0">
                  <a:latin typeface="Myriad Pro" panose="020B0503030403020204" charset="0"/>
                </a:endParaRPr>
              </a:p>
            </p:txBody>
          </p:sp>
        </mc:Choice>
        <mc:Fallback xmlns="">
          <p:sp>
            <p:nvSpPr>
              <p:cNvPr id="21" name="TextBox 20">
                <a:extLst>
                  <a:ext uri="{FF2B5EF4-FFF2-40B4-BE49-F238E27FC236}">
                    <a16:creationId xmlns:a16="http://schemas.microsoft.com/office/drawing/2014/main" id="{3F2C5D8B-C9B7-4F12-A072-56F4394166EB}"/>
                  </a:ext>
                </a:extLst>
              </p:cNvPr>
              <p:cNvSpPr txBox="1">
                <a:spLocks noRot="1" noChangeAspect="1" noMove="1" noResize="1" noEditPoints="1" noAdjustHandles="1" noChangeArrowheads="1" noChangeShapeType="1" noTextEdit="1"/>
              </p:cNvSpPr>
              <p:nvPr/>
            </p:nvSpPr>
            <p:spPr>
              <a:xfrm>
                <a:off x="5533738" y="2559720"/>
                <a:ext cx="3505200" cy="400110"/>
              </a:xfrm>
              <a:prstGeom prst="rect">
                <a:avLst/>
              </a:prstGeom>
              <a:blipFill>
                <a:blip r:embed="rId8"/>
                <a:stretch>
                  <a:fillRect b="-1515"/>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9DD53982-DC1B-4419-9ADA-2E14EAB65A95}"/>
              </a:ext>
            </a:extLst>
          </p:cNvPr>
          <p:cNvSpPr txBox="1"/>
          <p:nvPr/>
        </p:nvSpPr>
        <p:spPr>
          <a:xfrm>
            <a:off x="516699" y="4345479"/>
            <a:ext cx="990600" cy="400110"/>
          </a:xfrm>
          <a:prstGeom prst="rect">
            <a:avLst/>
          </a:prstGeom>
          <a:noFill/>
        </p:spPr>
        <p:txBody>
          <a:bodyPr wrap="square" rtlCol="0">
            <a:spAutoFit/>
          </a:bodyPr>
          <a:lstStyle/>
          <a:p>
            <a:r>
              <a:rPr lang="en-US" sz="2000" dirty="0">
                <a:latin typeface="Myriad Pro" panose="020B0503030403020204" charset="0"/>
              </a:rPr>
              <a:t>min</a:t>
            </a:r>
          </a:p>
        </p:txBody>
      </p:sp>
      <p:sp>
        <p:nvSpPr>
          <p:cNvPr id="24" name="TextBox 23">
            <a:extLst>
              <a:ext uri="{FF2B5EF4-FFF2-40B4-BE49-F238E27FC236}">
                <a16:creationId xmlns:a16="http://schemas.microsoft.com/office/drawing/2014/main" id="{CDEC15A5-62AF-43E1-A720-36DC42813DEF}"/>
              </a:ext>
            </a:extLst>
          </p:cNvPr>
          <p:cNvSpPr txBox="1"/>
          <p:nvPr/>
        </p:nvSpPr>
        <p:spPr>
          <a:xfrm>
            <a:off x="575394" y="4844997"/>
            <a:ext cx="762000" cy="400110"/>
          </a:xfrm>
          <a:prstGeom prst="rect">
            <a:avLst/>
          </a:prstGeom>
          <a:noFill/>
        </p:spPr>
        <p:txBody>
          <a:bodyPr wrap="square" rtlCol="0">
            <a:spAutoFit/>
          </a:bodyPr>
          <a:lstStyle/>
          <a:p>
            <a:r>
              <a:rPr lang="en-US" sz="2000" dirty="0" err="1">
                <a:latin typeface="Myriad Pro" panose="020B0503030403020204" charset="0"/>
              </a:rPr>
              <a:t>s.t.</a:t>
            </a:r>
            <a:endParaRPr lang="en-US" sz="2000" dirty="0">
              <a:latin typeface="Myriad Pro" panose="020B0503030403020204" charset="0"/>
            </a:endParaRP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8C6F3F0-EC37-49B7-9D8F-F60B2B3A8633}"/>
                  </a:ext>
                </a:extLst>
              </p:cNvPr>
              <p:cNvSpPr txBox="1"/>
              <p:nvPr/>
            </p:nvSpPr>
            <p:spPr>
              <a:xfrm>
                <a:off x="1146894" y="4353049"/>
                <a:ext cx="25084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3</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+5</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latin typeface="Myriad Pro" panose="020B0503030403020204" charset="0"/>
                </a:endParaRPr>
              </a:p>
            </p:txBody>
          </p:sp>
        </mc:Choice>
        <mc:Fallback xmlns="">
          <p:sp>
            <p:nvSpPr>
              <p:cNvPr id="25" name="TextBox 24">
                <a:extLst>
                  <a:ext uri="{FF2B5EF4-FFF2-40B4-BE49-F238E27FC236}">
                    <a16:creationId xmlns:a16="http://schemas.microsoft.com/office/drawing/2014/main" id="{68C6F3F0-EC37-49B7-9D8F-F60B2B3A8633}"/>
                  </a:ext>
                </a:extLst>
              </p:cNvPr>
              <p:cNvSpPr txBox="1">
                <a:spLocks noRot="1" noChangeAspect="1" noMove="1" noResize="1" noEditPoints="1" noAdjustHandles="1" noChangeArrowheads="1" noChangeShapeType="1" noTextEdit="1"/>
              </p:cNvSpPr>
              <p:nvPr/>
            </p:nvSpPr>
            <p:spPr>
              <a:xfrm>
                <a:off x="1146894" y="4353049"/>
                <a:ext cx="2508422" cy="400110"/>
              </a:xfrm>
              <a:prstGeom prst="rect">
                <a:avLst/>
              </a:prstGeom>
              <a:blipFill>
                <a:blip r:embed="rId9"/>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8DBDEEA-AB22-4966-A935-545EA8625505}"/>
                  </a:ext>
                </a:extLst>
              </p:cNvPr>
              <p:cNvSpPr txBox="1"/>
              <p:nvPr/>
            </p:nvSpPr>
            <p:spPr>
              <a:xfrm>
                <a:off x="1011999" y="4816362"/>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+2</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=4</m:t>
                      </m:r>
                    </m:oMath>
                  </m:oMathPara>
                </a14:m>
                <a:endParaRPr lang="en-US" sz="2000" dirty="0">
                  <a:latin typeface="Myriad Pro" panose="020B0503030403020204" charset="0"/>
                </a:endParaRPr>
              </a:p>
            </p:txBody>
          </p:sp>
        </mc:Choice>
        <mc:Fallback xmlns="">
          <p:sp>
            <p:nvSpPr>
              <p:cNvPr id="26" name="TextBox 25">
                <a:extLst>
                  <a:ext uri="{FF2B5EF4-FFF2-40B4-BE49-F238E27FC236}">
                    <a16:creationId xmlns:a16="http://schemas.microsoft.com/office/drawing/2014/main" id="{28DBDEEA-AB22-4966-A935-545EA8625505}"/>
                  </a:ext>
                </a:extLst>
              </p:cNvPr>
              <p:cNvSpPr txBox="1">
                <a:spLocks noRot="1" noChangeAspect="1" noMove="1" noResize="1" noEditPoints="1" noAdjustHandles="1" noChangeArrowheads="1" noChangeShapeType="1" noTextEdit="1"/>
              </p:cNvSpPr>
              <p:nvPr/>
            </p:nvSpPr>
            <p:spPr>
              <a:xfrm>
                <a:off x="1011999" y="4816362"/>
                <a:ext cx="3505200" cy="400110"/>
              </a:xfrm>
              <a:prstGeom prst="rect">
                <a:avLst/>
              </a:prstGeom>
              <a:blipFill>
                <a:blip r:embed="rId10"/>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C850E86-C6AD-446D-B9AC-DF49F9925621}"/>
                  </a:ext>
                </a:extLst>
              </p:cNvPr>
              <p:cNvSpPr txBox="1"/>
              <p:nvPr/>
            </p:nvSpPr>
            <p:spPr>
              <a:xfrm>
                <a:off x="1011999" y="5331679"/>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4</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≥1</m:t>
                      </m:r>
                    </m:oMath>
                  </m:oMathPara>
                </a14:m>
                <a:endParaRPr lang="en-US" sz="2000" dirty="0">
                  <a:latin typeface="Myriad Pro" panose="020B0503030403020204" charset="0"/>
                </a:endParaRPr>
              </a:p>
            </p:txBody>
          </p:sp>
        </mc:Choice>
        <mc:Fallback xmlns="">
          <p:sp>
            <p:nvSpPr>
              <p:cNvPr id="27" name="TextBox 26">
                <a:extLst>
                  <a:ext uri="{FF2B5EF4-FFF2-40B4-BE49-F238E27FC236}">
                    <a16:creationId xmlns:a16="http://schemas.microsoft.com/office/drawing/2014/main" id="{3C850E86-C6AD-446D-B9AC-DF49F9925621}"/>
                  </a:ext>
                </a:extLst>
              </p:cNvPr>
              <p:cNvSpPr txBox="1">
                <a:spLocks noRot="1" noChangeAspect="1" noMove="1" noResize="1" noEditPoints="1" noAdjustHandles="1" noChangeArrowheads="1" noChangeShapeType="1" noTextEdit="1"/>
              </p:cNvSpPr>
              <p:nvPr/>
            </p:nvSpPr>
            <p:spPr>
              <a:xfrm>
                <a:off x="1011999" y="5331679"/>
                <a:ext cx="3505200" cy="400110"/>
              </a:xfrm>
              <a:prstGeom prst="rect">
                <a:avLst/>
              </a:prstGeom>
              <a:blipFill>
                <a:blip r:embed="rId11"/>
                <a:stretch>
                  <a:fillRect b="-3077"/>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DB0B57CA-D198-4258-9114-DDB10C1D3D59}"/>
              </a:ext>
            </a:extLst>
          </p:cNvPr>
          <p:cNvSpPr txBox="1"/>
          <p:nvPr/>
        </p:nvSpPr>
        <p:spPr>
          <a:xfrm>
            <a:off x="4993386" y="4383915"/>
            <a:ext cx="990600" cy="400110"/>
          </a:xfrm>
          <a:prstGeom prst="rect">
            <a:avLst/>
          </a:prstGeom>
          <a:noFill/>
        </p:spPr>
        <p:txBody>
          <a:bodyPr wrap="square" rtlCol="0">
            <a:spAutoFit/>
          </a:bodyPr>
          <a:lstStyle/>
          <a:p>
            <a:r>
              <a:rPr lang="en-US" sz="2000" dirty="0">
                <a:latin typeface="Myriad Pro" panose="020B0503030403020204" charset="0"/>
              </a:rPr>
              <a:t>min</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2177098-8762-47F2-ADA1-E3BA94095439}"/>
                  </a:ext>
                </a:extLst>
              </p:cNvPr>
              <p:cNvSpPr txBox="1"/>
              <p:nvPr/>
            </p:nvSpPr>
            <p:spPr>
              <a:xfrm>
                <a:off x="5623581" y="4391485"/>
                <a:ext cx="25084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3</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+5</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latin typeface="Myriad Pro" panose="020B0503030403020204" charset="0"/>
                </a:endParaRPr>
              </a:p>
            </p:txBody>
          </p:sp>
        </mc:Choice>
        <mc:Fallback xmlns="">
          <p:sp>
            <p:nvSpPr>
              <p:cNvPr id="31" name="TextBox 30">
                <a:extLst>
                  <a:ext uri="{FF2B5EF4-FFF2-40B4-BE49-F238E27FC236}">
                    <a16:creationId xmlns:a16="http://schemas.microsoft.com/office/drawing/2014/main" id="{42177098-8762-47F2-ADA1-E3BA94095439}"/>
                  </a:ext>
                </a:extLst>
              </p:cNvPr>
              <p:cNvSpPr txBox="1">
                <a:spLocks noRot="1" noChangeAspect="1" noMove="1" noResize="1" noEditPoints="1" noAdjustHandles="1" noChangeArrowheads="1" noChangeShapeType="1" noTextEdit="1"/>
              </p:cNvSpPr>
              <p:nvPr/>
            </p:nvSpPr>
            <p:spPr>
              <a:xfrm>
                <a:off x="5623581" y="4391485"/>
                <a:ext cx="2508422" cy="400110"/>
              </a:xfrm>
              <a:prstGeom prst="rect">
                <a:avLst/>
              </a:prstGeom>
              <a:blipFill>
                <a:blip r:embed="rId12"/>
                <a:stretch>
                  <a:fillRect b="-1515"/>
                </a:stretch>
              </a:blipFill>
            </p:spPr>
            <p:txBody>
              <a:bodyPr/>
              <a:lstStyle/>
              <a:p>
                <a:r>
                  <a:rPr lang="en-US">
                    <a:noFill/>
                  </a:rPr>
                  <a:t> </a:t>
                </a:r>
              </a:p>
            </p:txBody>
          </p:sp>
        </mc:Fallback>
      </mc:AlternateContent>
    </p:spTree>
    <p:extLst>
      <p:ext uri="{BB962C8B-B14F-4D97-AF65-F5344CB8AC3E}">
        <p14:creationId xmlns:p14="http://schemas.microsoft.com/office/powerpoint/2010/main" val="3147300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47A920-21E7-41E2-9411-A18A72D8CF00}"/>
              </a:ext>
            </a:extLst>
          </p:cNvPr>
          <p:cNvSpPr>
            <a:spLocks noGrp="1"/>
          </p:cNvSpPr>
          <p:nvPr>
            <p:ph idx="1"/>
          </p:nvPr>
        </p:nvSpPr>
        <p:spPr/>
        <p:txBody>
          <a:bodyPr/>
          <a:lstStyle/>
          <a:p>
            <a:r>
              <a:rPr lang="en-US" dirty="0"/>
              <a:t>Nonlinear programming</a:t>
            </a:r>
          </a:p>
          <a:p>
            <a:pPr lvl="1"/>
            <a:r>
              <a:rPr lang="en-US" dirty="0"/>
              <a:t>objective and/or constraint(s) are nonlinear</a:t>
            </a:r>
          </a:p>
          <a:p>
            <a:r>
              <a:rPr lang="en-US" dirty="0"/>
              <a:t>Integer programming</a:t>
            </a:r>
          </a:p>
          <a:p>
            <a:pPr lvl="1"/>
            <a:r>
              <a:rPr lang="en-US" dirty="0"/>
              <a:t>(some) decision variables must be integer</a:t>
            </a:r>
          </a:p>
          <a:p>
            <a:r>
              <a:rPr lang="en-US" dirty="0"/>
              <a:t>Multi-objective programming</a:t>
            </a:r>
          </a:p>
          <a:p>
            <a:pPr lvl="1"/>
            <a:r>
              <a:rPr lang="en-US" dirty="0"/>
              <a:t>more than one objectives</a:t>
            </a:r>
          </a:p>
          <a:p>
            <a:endParaRPr lang="en-US" dirty="0"/>
          </a:p>
        </p:txBody>
      </p:sp>
      <p:sp>
        <p:nvSpPr>
          <p:cNvPr id="3" name="Slide Number Placeholder 2">
            <a:extLst>
              <a:ext uri="{FF2B5EF4-FFF2-40B4-BE49-F238E27FC236}">
                <a16:creationId xmlns:a16="http://schemas.microsoft.com/office/drawing/2014/main" id="{F3C2DB1D-A872-46A6-AB34-5DB1339D5394}"/>
              </a:ext>
            </a:extLst>
          </p:cNvPr>
          <p:cNvSpPr>
            <a:spLocks noGrp="1"/>
          </p:cNvSpPr>
          <p:nvPr>
            <p:ph type="sldNum" sz="quarter" idx="12"/>
          </p:nvPr>
        </p:nvSpPr>
        <p:spPr/>
        <p:txBody>
          <a:bodyPr/>
          <a:lstStyle/>
          <a:p>
            <a:fld id="{B2FED1A7-FB98-43FD-AA3D-E7C3EC56B298}" type="slidenum">
              <a:rPr lang="en-US" smtClean="0"/>
              <a:t>5</a:t>
            </a:fld>
            <a:endParaRPr lang="en-US"/>
          </a:p>
        </p:txBody>
      </p:sp>
      <p:sp>
        <p:nvSpPr>
          <p:cNvPr id="4" name="Title 3">
            <a:extLst>
              <a:ext uri="{FF2B5EF4-FFF2-40B4-BE49-F238E27FC236}">
                <a16:creationId xmlns:a16="http://schemas.microsoft.com/office/drawing/2014/main" id="{0DD45C18-C3B1-479E-9266-186F701C79EF}"/>
              </a:ext>
            </a:extLst>
          </p:cNvPr>
          <p:cNvSpPr>
            <a:spLocks noGrp="1"/>
          </p:cNvSpPr>
          <p:nvPr>
            <p:ph type="title"/>
          </p:nvPr>
        </p:nvSpPr>
        <p:spPr/>
        <p:txBody>
          <a:bodyPr>
            <a:normAutofit fontScale="90000"/>
          </a:bodyPr>
          <a:lstStyle/>
          <a:p>
            <a:r>
              <a:rPr lang="en-US" dirty="0"/>
              <a:t>Other mathematical programming models</a:t>
            </a:r>
          </a:p>
        </p:txBody>
      </p:sp>
      <p:sp>
        <p:nvSpPr>
          <p:cNvPr id="5" name="Footer Placeholder 4">
            <a:extLst>
              <a:ext uri="{FF2B5EF4-FFF2-40B4-BE49-F238E27FC236}">
                <a16:creationId xmlns:a16="http://schemas.microsoft.com/office/drawing/2014/main" id="{DB7EEDE5-8696-4007-A9FC-982453B38816}"/>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3492984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723EB1-0C73-4B6F-8979-894C143AEE62}"/>
              </a:ext>
            </a:extLst>
          </p:cNvPr>
          <p:cNvSpPr>
            <a:spLocks noGrp="1"/>
          </p:cNvSpPr>
          <p:nvPr>
            <p:ph type="sldNum" sz="quarter" idx="12"/>
          </p:nvPr>
        </p:nvSpPr>
        <p:spPr/>
        <p:txBody>
          <a:bodyPr/>
          <a:lstStyle/>
          <a:p>
            <a:fld id="{B2FED1A7-FB98-43FD-AA3D-E7C3EC56B298}" type="slidenum">
              <a:rPr lang="en-US" smtClean="0"/>
              <a:t>6</a:t>
            </a:fld>
            <a:endParaRPr lang="en-US"/>
          </a:p>
        </p:txBody>
      </p:sp>
      <p:sp>
        <p:nvSpPr>
          <p:cNvPr id="4" name="Title 3">
            <a:extLst>
              <a:ext uri="{FF2B5EF4-FFF2-40B4-BE49-F238E27FC236}">
                <a16:creationId xmlns:a16="http://schemas.microsoft.com/office/drawing/2014/main" id="{879CC7F0-90CB-44D0-A226-5B1B6F52D5AE}"/>
              </a:ext>
            </a:extLst>
          </p:cNvPr>
          <p:cNvSpPr>
            <a:spLocks noGrp="1"/>
          </p:cNvSpPr>
          <p:nvPr>
            <p:ph type="title"/>
          </p:nvPr>
        </p:nvSpPr>
        <p:spPr/>
        <p:txBody>
          <a:bodyPr/>
          <a:lstStyle/>
          <a:p>
            <a:r>
              <a:rPr lang="en-US" dirty="0"/>
              <a:t>Are these linear programs?</a:t>
            </a:r>
          </a:p>
        </p:txBody>
      </p:sp>
      <p:sp>
        <p:nvSpPr>
          <p:cNvPr id="5" name="Footer Placeholder 4">
            <a:extLst>
              <a:ext uri="{FF2B5EF4-FFF2-40B4-BE49-F238E27FC236}">
                <a16:creationId xmlns:a16="http://schemas.microsoft.com/office/drawing/2014/main" id="{A85CE23C-6FB8-4D13-BC2C-FF74583529D8}"/>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
        <p:nvSpPr>
          <p:cNvPr id="12" name="TextBox 11">
            <a:extLst>
              <a:ext uri="{FF2B5EF4-FFF2-40B4-BE49-F238E27FC236}">
                <a16:creationId xmlns:a16="http://schemas.microsoft.com/office/drawing/2014/main" id="{7A284644-C6C6-42E7-B329-DF333A4CFBE2}"/>
              </a:ext>
            </a:extLst>
          </p:cNvPr>
          <p:cNvSpPr txBox="1"/>
          <p:nvPr/>
        </p:nvSpPr>
        <p:spPr>
          <a:xfrm>
            <a:off x="1683609" y="4476690"/>
            <a:ext cx="834081" cy="400110"/>
          </a:xfrm>
          <a:prstGeom prst="rect">
            <a:avLst/>
          </a:prstGeom>
          <a:noFill/>
        </p:spPr>
        <p:txBody>
          <a:bodyPr wrap="square" rtlCol="0">
            <a:spAutoFit/>
          </a:bodyPr>
          <a:lstStyle/>
          <a:p>
            <a:r>
              <a:rPr lang="en-US" sz="2000" dirty="0">
                <a:latin typeface="Myriad Pro" panose="020B0503030403020204" charset="0"/>
              </a:rPr>
              <a:t>min</a:t>
            </a:r>
          </a:p>
        </p:txBody>
      </p:sp>
      <p:sp>
        <p:nvSpPr>
          <p:cNvPr id="13" name="TextBox 12">
            <a:extLst>
              <a:ext uri="{FF2B5EF4-FFF2-40B4-BE49-F238E27FC236}">
                <a16:creationId xmlns:a16="http://schemas.microsoft.com/office/drawing/2014/main" id="{352DB2FF-C133-4CA7-AD5B-B08B9BDC7185}"/>
              </a:ext>
            </a:extLst>
          </p:cNvPr>
          <p:cNvSpPr txBox="1"/>
          <p:nvPr/>
        </p:nvSpPr>
        <p:spPr>
          <a:xfrm>
            <a:off x="1756719" y="4945939"/>
            <a:ext cx="834081" cy="400110"/>
          </a:xfrm>
          <a:prstGeom prst="rect">
            <a:avLst/>
          </a:prstGeom>
          <a:noFill/>
        </p:spPr>
        <p:txBody>
          <a:bodyPr wrap="square" rtlCol="0">
            <a:spAutoFit/>
          </a:bodyPr>
          <a:lstStyle/>
          <a:p>
            <a:r>
              <a:rPr lang="en-US" sz="2000" dirty="0" err="1">
                <a:latin typeface="Myriad Pro" panose="020B0503030403020204" charset="0"/>
              </a:rPr>
              <a:t>s.t.</a:t>
            </a:r>
            <a:endParaRPr lang="en-US" sz="2000" dirty="0">
              <a:latin typeface="Myriad Pro" panose="020B050303040302020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6061234-F230-4D6C-8FBA-7B017D12A7C0}"/>
                  </a:ext>
                </a:extLst>
              </p:cNvPr>
              <p:cNvSpPr txBox="1"/>
              <p:nvPr/>
            </p:nvSpPr>
            <p:spPr>
              <a:xfrm>
                <a:off x="2590800" y="4344243"/>
                <a:ext cx="4646141" cy="7223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3.50</m:t>
                      </m:r>
                      <m:d>
                        <m:dPr>
                          <m:begChr m:val="["/>
                          <m:endChr m:val="]"/>
                          <m:ctrlPr>
                            <a:rPr lang="en-US" sz="2000" b="0" i="1" dirty="0" smtClean="0">
                              <a:latin typeface="Cambria Math" panose="02040503050406030204" pitchFamily="18" charset="0"/>
                            </a:rPr>
                          </m:ctrlPr>
                        </m:dPr>
                        <m:e>
                          <m:d>
                            <m:dPr>
                              <m:ctrlPr>
                                <a:rPr lang="en-US" sz="2000" b="0" i="1" dirty="0" smtClean="0">
                                  <a:latin typeface="Cambria Math" panose="02040503050406030204" pitchFamily="18" charset="0"/>
                                </a:rPr>
                              </m:ctrlPr>
                            </m:dPr>
                            <m:e>
                              <m:r>
                                <a:rPr lang="en-US" sz="2000" b="0" i="1" dirty="0" smtClean="0">
                                  <a:latin typeface="Cambria Math" panose="02040503050406030204" pitchFamily="18" charset="0"/>
                                </a:rPr>
                                <m:t>𝑟</m:t>
                              </m:r>
                              <m:r>
                                <a:rPr lang="en-US" sz="2000" b="0" i="1" dirty="0" smtClean="0">
                                  <a:latin typeface="Cambria Math" panose="02040503050406030204" pitchFamily="18" charset="0"/>
                                </a:rPr>
                                <m:t>−55</m:t>
                              </m:r>
                            </m:e>
                          </m:d>
                          <m:r>
                            <a:rPr lang="en-US" sz="2000" b="0" i="1" dirty="0" smtClean="0">
                              <a:latin typeface="Cambria Math" panose="02040503050406030204" pitchFamily="18" charset="0"/>
                            </a:rPr>
                            <m:t>+</m:t>
                          </m:r>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𝑞</m:t>
                              </m:r>
                            </m:num>
                            <m:den>
                              <m:r>
                                <a:rPr lang="en-US" sz="2000" b="0" i="1" dirty="0" smtClean="0">
                                  <a:latin typeface="Cambria Math" panose="02040503050406030204" pitchFamily="18" charset="0"/>
                                </a:rPr>
                                <m:t>2</m:t>
                              </m:r>
                            </m:den>
                          </m:f>
                        </m:e>
                      </m:d>
                      <m:r>
                        <a:rPr lang="en-US" sz="2000" b="0" i="1" dirty="0" smtClean="0">
                          <a:latin typeface="Cambria Math" panose="02040503050406030204" pitchFamily="18" charset="0"/>
                        </a:rPr>
                        <m:t>+</m:t>
                      </m:r>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2000</m:t>
                          </m:r>
                        </m:num>
                        <m:den>
                          <m:r>
                            <a:rPr lang="en-US" sz="2000" b="0" i="1" dirty="0" smtClean="0">
                              <a:latin typeface="Cambria Math" panose="02040503050406030204" pitchFamily="18" charset="0"/>
                            </a:rPr>
                            <m:t>𝑞</m:t>
                          </m:r>
                          <m:r>
                            <a:rPr lang="en-US" sz="2000" b="0" i="1" dirty="0" smtClean="0">
                              <a:latin typeface="Cambria Math" panose="02040503050406030204" pitchFamily="18" charset="0"/>
                            </a:rPr>
                            <m:t>/55</m:t>
                          </m:r>
                        </m:den>
                      </m:f>
                    </m:oMath>
                  </m:oMathPara>
                </a14:m>
                <a:endParaRPr lang="en-US" sz="2000" dirty="0">
                  <a:latin typeface="Myriad Pro" panose="020B0503030403020204" charset="0"/>
                </a:endParaRPr>
              </a:p>
            </p:txBody>
          </p:sp>
        </mc:Choice>
        <mc:Fallback xmlns="">
          <p:sp>
            <p:nvSpPr>
              <p:cNvPr id="14" name="TextBox 13">
                <a:extLst>
                  <a:ext uri="{FF2B5EF4-FFF2-40B4-BE49-F238E27FC236}">
                    <a16:creationId xmlns:a16="http://schemas.microsoft.com/office/drawing/2014/main" id="{56061234-F230-4D6C-8FBA-7B017D12A7C0}"/>
                  </a:ext>
                </a:extLst>
              </p:cNvPr>
              <p:cNvSpPr txBox="1">
                <a:spLocks noRot="1" noChangeAspect="1" noMove="1" noResize="1" noEditPoints="1" noAdjustHandles="1" noChangeArrowheads="1" noChangeShapeType="1" noTextEdit="1"/>
              </p:cNvSpPr>
              <p:nvPr/>
            </p:nvSpPr>
            <p:spPr>
              <a:xfrm>
                <a:off x="2590800" y="4344243"/>
                <a:ext cx="4646141" cy="72237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6480C25-4BF0-4DE3-AEAF-65B75909D81F}"/>
                  </a:ext>
                </a:extLst>
              </p:cNvPr>
              <p:cNvSpPr txBox="1"/>
              <p:nvPr/>
            </p:nvSpPr>
            <p:spPr>
              <a:xfrm>
                <a:off x="3354859" y="5066620"/>
                <a:ext cx="31180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𝑞</m:t>
                      </m:r>
                      <m:r>
                        <a:rPr lang="en-US" sz="2000" b="0" i="1" dirty="0" smtClean="0">
                          <a:latin typeface="Cambria Math" panose="02040503050406030204" pitchFamily="18" charset="0"/>
                        </a:rPr>
                        <m:t>≥100</m:t>
                      </m:r>
                    </m:oMath>
                  </m:oMathPara>
                </a14:m>
                <a:endParaRPr lang="en-US" sz="2000" dirty="0">
                  <a:latin typeface="Myriad Pro" panose="020B0503030403020204" charset="0"/>
                </a:endParaRPr>
              </a:p>
            </p:txBody>
          </p:sp>
        </mc:Choice>
        <mc:Fallback xmlns="">
          <p:sp>
            <p:nvSpPr>
              <p:cNvPr id="15" name="TextBox 14">
                <a:extLst>
                  <a:ext uri="{FF2B5EF4-FFF2-40B4-BE49-F238E27FC236}">
                    <a16:creationId xmlns:a16="http://schemas.microsoft.com/office/drawing/2014/main" id="{76480C25-4BF0-4DE3-AEAF-65B75909D81F}"/>
                  </a:ext>
                </a:extLst>
              </p:cNvPr>
              <p:cNvSpPr txBox="1">
                <a:spLocks noRot="1" noChangeAspect="1" noMove="1" noResize="1" noEditPoints="1" noAdjustHandles="1" noChangeArrowheads="1" noChangeShapeType="1" noTextEdit="1"/>
              </p:cNvSpPr>
              <p:nvPr/>
            </p:nvSpPr>
            <p:spPr>
              <a:xfrm>
                <a:off x="3354859" y="5066620"/>
                <a:ext cx="3118022" cy="400110"/>
              </a:xfrm>
              <a:prstGeom prst="rect">
                <a:avLst/>
              </a:prstGeom>
              <a:blipFill>
                <a:blip r:embed="rId3"/>
                <a:stretch>
                  <a:fillRect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EB1275C-FFF2-4CFB-AA5E-33A1C8D0F6D7}"/>
                  </a:ext>
                </a:extLst>
              </p:cNvPr>
              <p:cNvSpPr txBox="1"/>
              <p:nvPr/>
            </p:nvSpPr>
            <p:spPr>
              <a:xfrm>
                <a:off x="3304233" y="5565495"/>
                <a:ext cx="31180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𝑟</m:t>
                      </m:r>
                      <m:r>
                        <a:rPr lang="en-US" sz="2000" b="0" i="1" dirty="0" smtClean="0">
                          <a:latin typeface="Cambria Math" panose="02040503050406030204" pitchFamily="18" charset="0"/>
                        </a:rPr>
                        <m:t>≥55</m:t>
                      </m:r>
                    </m:oMath>
                  </m:oMathPara>
                </a14:m>
                <a:endParaRPr lang="en-US" sz="2000" dirty="0">
                  <a:latin typeface="Myriad Pro" panose="020B0503030403020204" charset="0"/>
                </a:endParaRPr>
              </a:p>
            </p:txBody>
          </p:sp>
        </mc:Choice>
        <mc:Fallback xmlns="">
          <p:sp>
            <p:nvSpPr>
              <p:cNvPr id="16" name="TextBox 15">
                <a:extLst>
                  <a:ext uri="{FF2B5EF4-FFF2-40B4-BE49-F238E27FC236}">
                    <a16:creationId xmlns:a16="http://schemas.microsoft.com/office/drawing/2014/main" id="{5EB1275C-FFF2-4CFB-AA5E-33A1C8D0F6D7}"/>
                  </a:ext>
                </a:extLst>
              </p:cNvPr>
              <p:cNvSpPr txBox="1">
                <a:spLocks noRot="1" noChangeAspect="1" noMove="1" noResize="1" noEditPoints="1" noAdjustHandles="1" noChangeArrowheads="1" noChangeShapeType="1" noTextEdit="1"/>
              </p:cNvSpPr>
              <p:nvPr/>
            </p:nvSpPr>
            <p:spPr>
              <a:xfrm>
                <a:off x="3304233" y="5565495"/>
                <a:ext cx="3118022" cy="400110"/>
              </a:xfrm>
              <a:prstGeom prst="rect">
                <a:avLst/>
              </a:prstGeom>
              <a:blipFill>
                <a:blip r:embed="rId4"/>
                <a:stretch>
                  <a:fillRect/>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8A6C407A-579D-4EA0-AE22-81AF4DCBEB3C}"/>
              </a:ext>
            </a:extLst>
          </p:cNvPr>
          <p:cNvSpPr txBox="1"/>
          <p:nvPr/>
        </p:nvSpPr>
        <p:spPr>
          <a:xfrm>
            <a:off x="1653338" y="1490980"/>
            <a:ext cx="990600" cy="400110"/>
          </a:xfrm>
          <a:prstGeom prst="rect">
            <a:avLst/>
          </a:prstGeom>
          <a:noFill/>
        </p:spPr>
        <p:txBody>
          <a:bodyPr wrap="square" rtlCol="0">
            <a:spAutoFit/>
          </a:bodyPr>
          <a:lstStyle/>
          <a:p>
            <a:r>
              <a:rPr lang="en-US" sz="2000" dirty="0">
                <a:latin typeface="Myriad Pro" panose="020B0503030403020204" charset="0"/>
              </a:rPr>
              <a:t>max</a:t>
            </a:r>
          </a:p>
        </p:txBody>
      </p:sp>
      <p:sp>
        <p:nvSpPr>
          <p:cNvPr id="18" name="TextBox 17">
            <a:extLst>
              <a:ext uri="{FF2B5EF4-FFF2-40B4-BE49-F238E27FC236}">
                <a16:creationId xmlns:a16="http://schemas.microsoft.com/office/drawing/2014/main" id="{0E311B8C-2B20-4964-AB73-25F72EF5E1D1}"/>
              </a:ext>
            </a:extLst>
          </p:cNvPr>
          <p:cNvSpPr txBox="1"/>
          <p:nvPr/>
        </p:nvSpPr>
        <p:spPr>
          <a:xfrm>
            <a:off x="1712033" y="1990498"/>
            <a:ext cx="762000" cy="400110"/>
          </a:xfrm>
          <a:prstGeom prst="rect">
            <a:avLst/>
          </a:prstGeom>
          <a:noFill/>
        </p:spPr>
        <p:txBody>
          <a:bodyPr wrap="square" rtlCol="0">
            <a:spAutoFit/>
          </a:bodyPr>
          <a:lstStyle/>
          <a:p>
            <a:r>
              <a:rPr lang="en-US" sz="2000" dirty="0" err="1">
                <a:latin typeface="Myriad Pro" panose="020B0503030403020204" charset="0"/>
              </a:rPr>
              <a:t>s.t.</a:t>
            </a:r>
            <a:endParaRPr lang="en-US" sz="2000" dirty="0">
              <a:latin typeface="Myriad Pro" panose="020B050303040302020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28D0739-6A9C-4C6F-AB27-6E55B45ED1B4}"/>
                  </a:ext>
                </a:extLst>
              </p:cNvPr>
              <p:cNvSpPr txBox="1"/>
              <p:nvPr/>
            </p:nvSpPr>
            <p:spPr>
              <a:xfrm>
                <a:off x="2283533" y="1498550"/>
                <a:ext cx="25084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3</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+5</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oMath>
                  </m:oMathPara>
                </a14:m>
                <a:endParaRPr lang="en-US" sz="2000" dirty="0">
                  <a:latin typeface="Myriad Pro" panose="020B0503030403020204" charset="0"/>
                </a:endParaRPr>
              </a:p>
            </p:txBody>
          </p:sp>
        </mc:Choice>
        <mc:Fallback xmlns="">
          <p:sp>
            <p:nvSpPr>
              <p:cNvPr id="19" name="TextBox 18">
                <a:extLst>
                  <a:ext uri="{FF2B5EF4-FFF2-40B4-BE49-F238E27FC236}">
                    <a16:creationId xmlns:a16="http://schemas.microsoft.com/office/drawing/2014/main" id="{628D0739-6A9C-4C6F-AB27-6E55B45ED1B4}"/>
                  </a:ext>
                </a:extLst>
              </p:cNvPr>
              <p:cNvSpPr txBox="1">
                <a:spLocks noRot="1" noChangeAspect="1" noMove="1" noResize="1" noEditPoints="1" noAdjustHandles="1" noChangeArrowheads="1" noChangeShapeType="1" noTextEdit="1"/>
              </p:cNvSpPr>
              <p:nvPr/>
            </p:nvSpPr>
            <p:spPr>
              <a:xfrm>
                <a:off x="2283533" y="1498550"/>
                <a:ext cx="2508422" cy="400110"/>
              </a:xfrm>
              <a:prstGeom prst="rect">
                <a:avLst/>
              </a:prstGeom>
              <a:blipFill>
                <a:blip r:embed="rId5"/>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AA58380-AB8F-4FC7-AC48-9907DE8B0BCA}"/>
                  </a:ext>
                </a:extLst>
              </p:cNvPr>
              <p:cNvSpPr txBox="1"/>
              <p:nvPr/>
            </p:nvSpPr>
            <p:spPr>
              <a:xfrm>
                <a:off x="2148638" y="1961863"/>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+2</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≤4</m:t>
                      </m:r>
                    </m:oMath>
                  </m:oMathPara>
                </a14:m>
                <a:endParaRPr lang="en-US" sz="2000" dirty="0">
                  <a:latin typeface="Myriad Pro" panose="020B0503030403020204" charset="0"/>
                </a:endParaRPr>
              </a:p>
            </p:txBody>
          </p:sp>
        </mc:Choice>
        <mc:Fallback xmlns="">
          <p:sp>
            <p:nvSpPr>
              <p:cNvPr id="20" name="TextBox 19">
                <a:extLst>
                  <a:ext uri="{FF2B5EF4-FFF2-40B4-BE49-F238E27FC236}">
                    <a16:creationId xmlns:a16="http://schemas.microsoft.com/office/drawing/2014/main" id="{FAA58380-AB8F-4FC7-AC48-9907DE8B0BCA}"/>
                  </a:ext>
                </a:extLst>
              </p:cNvPr>
              <p:cNvSpPr txBox="1">
                <a:spLocks noRot="1" noChangeAspect="1" noMove="1" noResize="1" noEditPoints="1" noAdjustHandles="1" noChangeArrowheads="1" noChangeShapeType="1" noTextEdit="1"/>
              </p:cNvSpPr>
              <p:nvPr/>
            </p:nvSpPr>
            <p:spPr>
              <a:xfrm>
                <a:off x="2148638" y="1961863"/>
                <a:ext cx="3505200" cy="400110"/>
              </a:xfrm>
              <a:prstGeom prst="rect">
                <a:avLst/>
              </a:prstGeom>
              <a:blipFill>
                <a:blip r:embed="rId6"/>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CF32063-55E9-4059-9FED-E70F4331EC55}"/>
                  </a:ext>
                </a:extLst>
              </p:cNvPr>
              <p:cNvSpPr txBox="1"/>
              <p:nvPr/>
            </p:nvSpPr>
            <p:spPr>
              <a:xfrm>
                <a:off x="2148638" y="2477180"/>
                <a:ext cx="35052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4</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≥1</m:t>
                      </m:r>
                    </m:oMath>
                  </m:oMathPara>
                </a14:m>
                <a:endParaRPr lang="en-US" sz="2000" dirty="0">
                  <a:latin typeface="Myriad Pro" panose="020B0503030403020204" charset="0"/>
                </a:endParaRPr>
              </a:p>
            </p:txBody>
          </p:sp>
        </mc:Choice>
        <mc:Fallback xmlns="">
          <p:sp>
            <p:nvSpPr>
              <p:cNvPr id="21" name="TextBox 20">
                <a:extLst>
                  <a:ext uri="{FF2B5EF4-FFF2-40B4-BE49-F238E27FC236}">
                    <a16:creationId xmlns:a16="http://schemas.microsoft.com/office/drawing/2014/main" id="{ECF32063-55E9-4059-9FED-E70F4331EC55}"/>
                  </a:ext>
                </a:extLst>
              </p:cNvPr>
              <p:cNvSpPr txBox="1">
                <a:spLocks noRot="1" noChangeAspect="1" noMove="1" noResize="1" noEditPoints="1" noAdjustHandles="1" noChangeArrowheads="1" noChangeShapeType="1" noTextEdit="1"/>
              </p:cNvSpPr>
              <p:nvPr/>
            </p:nvSpPr>
            <p:spPr>
              <a:xfrm>
                <a:off x="2148638" y="2477180"/>
                <a:ext cx="3505200" cy="400110"/>
              </a:xfrm>
              <a:prstGeom prst="rect">
                <a:avLst/>
              </a:prstGeom>
              <a:blipFill>
                <a:blip r:embed="rId7"/>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7AA9EA6-C1F9-41F3-971A-25D1B1FA5190}"/>
                  </a:ext>
                </a:extLst>
              </p:cNvPr>
              <p:cNvSpPr txBox="1"/>
              <p:nvPr/>
            </p:nvSpPr>
            <p:spPr>
              <a:xfrm>
                <a:off x="3009521" y="2946350"/>
                <a:ext cx="2644317" cy="400110"/>
              </a:xfrm>
              <a:prstGeom prst="rect">
                <a:avLst/>
              </a:prstGeom>
              <a:noFill/>
            </p:spPr>
            <p:txBody>
              <a:bodyPr wrap="square" rtlCol="0">
                <a:spAutoFit/>
              </a:bodyPr>
              <a:lstStyle/>
              <a:p>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1</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2</m:t>
                        </m:r>
                      </m:sub>
                    </m:sSub>
                  </m:oMath>
                </a14:m>
                <a:r>
                  <a:rPr lang="en-US" sz="2000" dirty="0">
                    <a:latin typeface="Myriad Pro" panose="020B0503030403020204" charset="0"/>
                  </a:rPr>
                  <a:t> are integers</a:t>
                </a:r>
              </a:p>
            </p:txBody>
          </p:sp>
        </mc:Choice>
        <mc:Fallback xmlns="">
          <p:sp>
            <p:nvSpPr>
              <p:cNvPr id="22" name="TextBox 21">
                <a:extLst>
                  <a:ext uri="{FF2B5EF4-FFF2-40B4-BE49-F238E27FC236}">
                    <a16:creationId xmlns:a16="http://schemas.microsoft.com/office/drawing/2014/main" id="{07AA9EA6-C1F9-41F3-971A-25D1B1FA5190}"/>
                  </a:ext>
                </a:extLst>
              </p:cNvPr>
              <p:cNvSpPr txBox="1">
                <a:spLocks noRot="1" noChangeAspect="1" noMove="1" noResize="1" noEditPoints="1" noAdjustHandles="1" noChangeArrowheads="1" noChangeShapeType="1" noTextEdit="1"/>
              </p:cNvSpPr>
              <p:nvPr/>
            </p:nvSpPr>
            <p:spPr>
              <a:xfrm>
                <a:off x="3009521" y="2946350"/>
                <a:ext cx="2644317" cy="400110"/>
              </a:xfrm>
              <a:prstGeom prst="rect">
                <a:avLst/>
              </a:prstGeom>
              <a:blipFill>
                <a:blip r:embed="rId8"/>
                <a:stretch>
                  <a:fillRect t="-7576" b="-25758"/>
                </a:stretch>
              </a:blipFill>
            </p:spPr>
            <p:txBody>
              <a:bodyPr/>
              <a:lstStyle/>
              <a:p>
                <a:r>
                  <a:rPr lang="en-US">
                    <a:noFill/>
                  </a:rPr>
                  <a:t> </a:t>
                </a:r>
              </a:p>
            </p:txBody>
          </p:sp>
        </mc:Fallback>
      </mc:AlternateContent>
    </p:spTree>
    <p:extLst>
      <p:ext uri="{BB962C8B-B14F-4D97-AF65-F5344CB8AC3E}">
        <p14:creationId xmlns:p14="http://schemas.microsoft.com/office/powerpoint/2010/main" val="171198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1F5DDA-EB80-43BF-8BDB-3AD1B93675FF}"/>
              </a:ext>
            </a:extLst>
          </p:cNvPr>
          <p:cNvSpPr>
            <a:spLocks noGrp="1"/>
          </p:cNvSpPr>
          <p:nvPr>
            <p:ph type="sldNum" sz="quarter" idx="12"/>
          </p:nvPr>
        </p:nvSpPr>
        <p:spPr/>
        <p:txBody>
          <a:bodyPr/>
          <a:lstStyle/>
          <a:p>
            <a:fld id="{B2FED1A7-FB98-43FD-AA3D-E7C3EC56B298}" type="slidenum">
              <a:rPr lang="en-US" smtClean="0"/>
              <a:t>7</a:t>
            </a:fld>
            <a:endParaRPr lang="en-US"/>
          </a:p>
        </p:txBody>
      </p:sp>
      <p:sp>
        <p:nvSpPr>
          <p:cNvPr id="4" name="Title 3">
            <a:extLst>
              <a:ext uri="{FF2B5EF4-FFF2-40B4-BE49-F238E27FC236}">
                <a16:creationId xmlns:a16="http://schemas.microsoft.com/office/drawing/2014/main" id="{3ED85BEC-10F1-4196-A500-F558BEC1F2BB}"/>
              </a:ext>
            </a:extLst>
          </p:cNvPr>
          <p:cNvSpPr>
            <a:spLocks noGrp="1"/>
          </p:cNvSpPr>
          <p:nvPr>
            <p:ph type="title"/>
          </p:nvPr>
        </p:nvSpPr>
        <p:spPr/>
        <p:txBody>
          <a:bodyPr>
            <a:normAutofit fontScale="90000"/>
          </a:bodyPr>
          <a:lstStyle/>
          <a:p>
            <a:r>
              <a:rPr lang="en-US" dirty="0"/>
              <a:t>Classification of optimization models</a:t>
            </a:r>
          </a:p>
        </p:txBody>
      </p:sp>
      <p:sp>
        <p:nvSpPr>
          <p:cNvPr id="5" name="Footer Placeholder 4">
            <a:extLst>
              <a:ext uri="{FF2B5EF4-FFF2-40B4-BE49-F238E27FC236}">
                <a16:creationId xmlns:a16="http://schemas.microsoft.com/office/drawing/2014/main" id="{F81F2581-65AD-4909-8AD8-DA80B4A8C1C1}"/>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6" name="Picture 5" descr="The diagram shows a three dimensional space with discrete and continuous variables on the first axis, nonlinear and linear constraints on the second axis, and single linear, single nonlinear, and multiple objectives on the third axis. Continuous variables, nonlinear constraints, and multiple objectives add to the difficulty of an optimization model." title="A diagram.">
            <a:extLst>
              <a:ext uri="{FF2B5EF4-FFF2-40B4-BE49-F238E27FC236}">
                <a16:creationId xmlns:a16="http://schemas.microsoft.com/office/drawing/2014/main" id="{D7413E6A-4A43-4BE1-9808-8137B6AB345F}"/>
              </a:ext>
            </a:extLst>
          </p:cNvPr>
          <p:cNvPicPr>
            <a:picLocks noChangeAspect="1"/>
          </p:cNvPicPr>
          <p:nvPr/>
        </p:nvPicPr>
        <p:blipFill>
          <a:blip r:embed="rId2"/>
          <a:srcRect/>
          <a:stretch>
            <a:fillRect/>
          </a:stretch>
        </p:blipFill>
        <p:spPr bwMode="auto">
          <a:xfrm>
            <a:off x="1410088" y="1448830"/>
            <a:ext cx="5638024"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698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E83021-287C-4F23-852F-A8EEA96A98DB}"/>
              </a:ext>
            </a:extLst>
          </p:cNvPr>
          <p:cNvSpPr>
            <a:spLocks noGrp="1"/>
          </p:cNvSpPr>
          <p:nvPr>
            <p:ph idx="1"/>
          </p:nvPr>
        </p:nvSpPr>
        <p:spPr/>
        <p:txBody>
          <a:bodyPr>
            <a:normAutofit/>
          </a:bodyPr>
          <a:lstStyle/>
          <a:p>
            <a:r>
              <a:rPr lang="en-US" sz="2400" dirty="0"/>
              <a:t>Fundamental of optimization and OR</a:t>
            </a:r>
          </a:p>
          <a:p>
            <a:pPr lvl="1"/>
            <a:r>
              <a:rPr lang="en-US" sz="2400" dirty="0"/>
              <a:t>Linear relationship is the simplest</a:t>
            </a:r>
          </a:p>
          <a:p>
            <a:r>
              <a:rPr lang="en-US" sz="2400" dirty="0"/>
              <a:t>Modeling power</a:t>
            </a:r>
          </a:p>
          <a:p>
            <a:pPr lvl="1"/>
            <a:r>
              <a:rPr lang="en-US" sz="2400" dirty="0"/>
              <a:t>Linear relationship is a good approximation</a:t>
            </a:r>
          </a:p>
          <a:p>
            <a:r>
              <a:rPr lang="en-US" sz="2400" dirty="0"/>
              <a:t>Wide application and efficient computation</a:t>
            </a:r>
          </a:p>
          <a:p>
            <a:pPr lvl="1"/>
            <a:r>
              <a:rPr lang="en-US" sz="2400" dirty="0"/>
              <a:t>1</a:t>
            </a:r>
            <a:r>
              <a:rPr lang="en-US" sz="2400" baseline="30000" dirty="0"/>
              <a:t>st</a:t>
            </a:r>
            <a:r>
              <a:rPr lang="en-US" sz="2400" dirty="0"/>
              <a:t> choice of OR/optimization model in industry</a:t>
            </a:r>
          </a:p>
          <a:p>
            <a:pPr lvl="1"/>
            <a:r>
              <a:rPr lang="en-US" sz="2400" dirty="0"/>
              <a:t>Commercial software and solvers are available</a:t>
            </a:r>
          </a:p>
          <a:p>
            <a:endParaRPr lang="en-US" sz="2400" dirty="0"/>
          </a:p>
          <a:p>
            <a:endParaRPr lang="en-US" sz="2400" dirty="0"/>
          </a:p>
        </p:txBody>
      </p:sp>
      <p:sp>
        <p:nvSpPr>
          <p:cNvPr id="3" name="Slide Number Placeholder 2">
            <a:extLst>
              <a:ext uri="{FF2B5EF4-FFF2-40B4-BE49-F238E27FC236}">
                <a16:creationId xmlns:a16="http://schemas.microsoft.com/office/drawing/2014/main" id="{33E0B363-8B0D-48D5-AF3A-CA6B3A84E56C}"/>
              </a:ext>
            </a:extLst>
          </p:cNvPr>
          <p:cNvSpPr>
            <a:spLocks noGrp="1"/>
          </p:cNvSpPr>
          <p:nvPr>
            <p:ph type="sldNum" sz="quarter" idx="12"/>
          </p:nvPr>
        </p:nvSpPr>
        <p:spPr/>
        <p:txBody>
          <a:bodyPr/>
          <a:lstStyle/>
          <a:p>
            <a:fld id="{B2FED1A7-FB98-43FD-AA3D-E7C3EC56B298}" type="slidenum">
              <a:rPr lang="en-US" smtClean="0"/>
              <a:t>8</a:t>
            </a:fld>
            <a:endParaRPr lang="en-US"/>
          </a:p>
        </p:txBody>
      </p:sp>
      <p:sp>
        <p:nvSpPr>
          <p:cNvPr id="4" name="Title 3">
            <a:extLst>
              <a:ext uri="{FF2B5EF4-FFF2-40B4-BE49-F238E27FC236}">
                <a16:creationId xmlns:a16="http://schemas.microsoft.com/office/drawing/2014/main" id="{AF1F16AC-8186-4FD8-888D-49BF253C64BE}"/>
              </a:ext>
            </a:extLst>
          </p:cNvPr>
          <p:cNvSpPr>
            <a:spLocks noGrp="1"/>
          </p:cNvSpPr>
          <p:nvPr>
            <p:ph type="title"/>
          </p:nvPr>
        </p:nvSpPr>
        <p:spPr/>
        <p:txBody>
          <a:bodyPr/>
          <a:lstStyle/>
          <a:p>
            <a:r>
              <a:rPr lang="en-US" dirty="0"/>
              <a:t>Why LP?</a:t>
            </a:r>
          </a:p>
        </p:txBody>
      </p:sp>
      <p:sp>
        <p:nvSpPr>
          <p:cNvPr id="5" name="Footer Placeholder 4">
            <a:extLst>
              <a:ext uri="{FF2B5EF4-FFF2-40B4-BE49-F238E27FC236}">
                <a16:creationId xmlns:a16="http://schemas.microsoft.com/office/drawing/2014/main" id="{D4B9BB99-27A6-4A32-A2A7-6E75A7242573}"/>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1937833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FDB8A2-F78E-4FA9-8F7B-48E0C022A4F0}"/>
              </a:ext>
            </a:extLst>
          </p:cNvPr>
          <p:cNvSpPr>
            <a:spLocks noGrp="1"/>
          </p:cNvSpPr>
          <p:nvPr>
            <p:ph idx="1"/>
          </p:nvPr>
        </p:nvSpPr>
        <p:spPr/>
        <p:txBody>
          <a:bodyPr/>
          <a:lstStyle/>
          <a:p>
            <a:r>
              <a:rPr lang="en-US" dirty="0"/>
              <a:t>Textbook Application 4.1</a:t>
            </a:r>
          </a:p>
        </p:txBody>
      </p:sp>
      <p:sp>
        <p:nvSpPr>
          <p:cNvPr id="3" name="Slide Number Placeholder 2">
            <a:extLst>
              <a:ext uri="{FF2B5EF4-FFF2-40B4-BE49-F238E27FC236}">
                <a16:creationId xmlns:a16="http://schemas.microsoft.com/office/drawing/2014/main" id="{9EF66DEE-E10D-457E-AD35-7A6880B2F0AF}"/>
              </a:ext>
            </a:extLst>
          </p:cNvPr>
          <p:cNvSpPr>
            <a:spLocks noGrp="1"/>
          </p:cNvSpPr>
          <p:nvPr>
            <p:ph type="sldNum" sz="quarter" idx="12"/>
          </p:nvPr>
        </p:nvSpPr>
        <p:spPr/>
        <p:txBody>
          <a:bodyPr/>
          <a:lstStyle/>
          <a:p>
            <a:fld id="{B2FED1A7-FB98-43FD-AA3D-E7C3EC56B298}" type="slidenum">
              <a:rPr lang="en-US" smtClean="0"/>
              <a:t>9</a:t>
            </a:fld>
            <a:endParaRPr lang="en-US"/>
          </a:p>
        </p:txBody>
      </p:sp>
      <p:sp>
        <p:nvSpPr>
          <p:cNvPr id="4" name="Title 3">
            <a:extLst>
              <a:ext uri="{FF2B5EF4-FFF2-40B4-BE49-F238E27FC236}">
                <a16:creationId xmlns:a16="http://schemas.microsoft.com/office/drawing/2014/main" id="{CD4BD36A-40DA-4C51-B9D1-C948A82D1078}"/>
              </a:ext>
            </a:extLst>
          </p:cNvPr>
          <p:cNvSpPr>
            <a:spLocks noGrp="1"/>
          </p:cNvSpPr>
          <p:nvPr>
            <p:ph type="title"/>
          </p:nvPr>
        </p:nvSpPr>
        <p:spPr/>
        <p:txBody>
          <a:bodyPr/>
          <a:lstStyle/>
          <a:p>
            <a:r>
              <a:rPr lang="en-US" dirty="0"/>
              <a:t>Example: Forest Service Allocation</a:t>
            </a:r>
          </a:p>
        </p:txBody>
      </p:sp>
      <p:sp>
        <p:nvSpPr>
          <p:cNvPr id="5" name="Footer Placeholder 4">
            <a:extLst>
              <a:ext uri="{FF2B5EF4-FFF2-40B4-BE49-F238E27FC236}">
                <a16:creationId xmlns:a16="http://schemas.microsoft.com/office/drawing/2014/main" id="{CE939ECC-6DBB-4FEF-9BCD-0D79C83FA7D7}"/>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6" name="Picture 5">
            <a:extLst>
              <a:ext uri="{FF2B5EF4-FFF2-40B4-BE49-F238E27FC236}">
                <a16:creationId xmlns:a16="http://schemas.microsoft.com/office/drawing/2014/main" id="{8E2F19E4-1D16-49D7-9E86-805D8F9E5E4D}"/>
              </a:ext>
            </a:extLst>
          </p:cNvPr>
          <p:cNvPicPr>
            <a:picLocks noChangeAspect="1"/>
          </p:cNvPicPr>
          <p:nvPr/>
        </p:nvPicPr>
        <p:blipFill>
          <a:blip r:embed="rId2"/>
          <a:stretch>
            <a:fillRect/>
          </a:stretch>
        </p:blipFill>
        <p:spPr>
          <a:xfrm>
            <a:off x="990600" y="2007998"/>
            <a:ext cx="7315200" cy="4011802"/>
          </a:xfrm>
          <a:prstGeom prst="rect">
            <a:avLst/>
          </a:prstGeom>
        </p:spPr>
      </p:pic>
    </p:spTree>
    <p:extLst>
      <p:ext uri="{BB962C8B-B14F-4D97-AF65-F5344CB8AC3E}">
        <p14:creationId xmlns:p14="http://schemas.microsoft.com/office/powerpoint/2010/main" val="4004968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42A29E3-DC45-4A05-8735-28BDE1B54020}"/>
              </a:ext>
            </a:extLst>
          </p:cNvPr>
          <p:cNvPicPr>
            <a:picLocks noGrp="1" noChangeAspect="1"/>
          </p:cNvPicPr>
          <p:nvPr>
            <p:ph idx="1"/>
          </p:nvPr>
        </p:nvPicPr>
        <p:blipFill>
          <a:blip r:embed="rId2"/>
          <a:stretch>
            <a:fillRect/>
          </a:stretch>
        </p:blipFill>
        <p:spPr>
          <a:xfrm>
            <a:off x="866775" y="1824037"/>
            <a:ext cx="7029450" cy="3743325"/>
          </a:xfrm>
          <a:prstGeom prst="rect">
            <a:avLst/>
          </a:prstGeom>
        </p:spPr>
      </p:pic>
      <p:sp>
        <p:nvSpPr>
          <p:cNvPr id="3" name="Slide Number Placeholder 2">
            <a:extLst>
              <a:ext uri="{FF2B5EF4-FFF2-40B4-BE49-F238E27FC236}">
                <a16:creationId xmlns:a16="http://schemas.microsoft.com/office/drawing/2014/main" id="{7D61C3C2-DF38-42C3-87C9-5AC3B71A14EF}"/>
              </a:ext>
            </a:extLst>
          </p:cNvPr>
          <p:cNvSpPr>
            <a:spLocks noGrp="1"/>
          </p:cNvSpPr>
          <p:nvPr>
            <p:ph type="sldNum" sz="quarter" idx="12"/>
          </p:nvPr>
        </p:nvSpPr>
        <p:spPr/>
        <p:txBody>
          <a:bodyPr/>
          <a:lstStyle/>
          <a:p>
            <a:fld id="{B2FED1A7-FB98-43FD-AA3D-E7C3EC56B298}" type="slidenum">
              <a:rPr lang="en-US" smtClean="0"/>
              <a:t>10</a:t>
            </a:fld>
            <a:endParaRPr lang="en-US"/>
          </a:p>
        </p:txBody>
      </p:sp>
      <p:sp>
        <p:nvSpPr>
          <p:cNvPr id="4" name="Title 3">
            <a:extLst>
              <a:ext uri="{FF2B5EF4-FFF2-40B4-BE49-F238E27FC236}">
                <a16:creationId xmlns:a16="http://schemas.microsoft.com/office/drawing/2014/main" id="{E057A05B-10FD-4590-96F4-4B71238B04C0}"/>
              </a:ext>
            </a:extLst>
          </p:cNvPr>
          <p:cNvSpPr>
            <a:spLocks noGrp="1"/>
          </p:cNvSpPr>
          <p:nvPr>
            <p:ph type="title"/>
          </p:nvPr>
        </p:nvSpPr>
        <p:spPr/>
        <p:txBody>
          <a:bodyPr/>
          <a:lstStyle/>
          <a:p>
            <a:r>
              <a:rPr lang="en-US" dirty="0"/>
              <a:t>Example (cont.)</a:t>
            </a:r>
          </a:p>
        </p:txBody>
      </p:sp>
      <p:sp>
        <p:nvSpPr>
          <p:cNvPr id="5" name="Footer Placeholder 4">
            <a:extLst>
              <a:ext uri="{FF2B5EF4-FFF2-40B4-BE49-F238E27FC236}">
                <a16:creationId xmlns:a16="http://schemas.microsoft.com/office/drawing/2014/main" id="{E093B2A3-4DD2-4289-A617-FA2DC37918AC}"/>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4076558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EB64E03-360E-4673-B858-0BF580FA9063}"/>
              </a:ext>
            </a:extLst>
          </p:cNvPr>
          <p:cNvPicPr>
            <a:picLocks noGrp="1" noChangeAspect="1"/>
          </p:cNvPicPr>
          <p:nvPr>
            <p:ph idx="1"/>
          </p:nvPr>
        </p:nvPicPr>
        <p:blipFill>
          <a:blip r:embed="rId2"/>
          <a:stretch>
            <a:fillRect/>
          </a:stretch>
        </p:blipFill>
        <p:spPr>
          <a:xfrm>
            <a:off x="573812" y="1371600"/>
            <a:ext cx="7615376" cy="4648200"/>
          </a:xfrm>
          <a:prstGeom prst="rect">
            <a:avLst/>
          </a:prstGeom>
        </p:spPr>
      </p:pic>
      <p:sp>
        <p:nvSpPr>
          <p:cNvPr id="3" name="Footer Placeholder 2">
            <a:extLst>
              <a:ext uri="{FF2B5EF4-FFF2-40B4-BE49-F238E27FC236}">
                <a16:creationId xmlns:a16="http://schemas.microsoft.com/office/drawing/2014/main" id="{466530B3-832E-4998-AEFD-B4B400227F63}"/>
              </a:ext>
            </a:extLst>
          </p:cNvPr>
          <p:cNvSpPr>
            <a:spLocks noGrp="1"/>
          </p:cNvSpPr>
          <p:nvPr>
            <p:ph type="ftr" sz="quarter" idx="11"/>
          </p:nvPr>
        </p:nvSpPr>
        <p:spPr>
          <a:xfrm>
            <a:off x="3124200" y="632460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ISYE 671 Linear Programming and Network Flows</a:t>
            </a:r>
          </a:p>
          <a:p>
            <a:r>
              <a:rPr lang="en-US"/>
              <a:t>Northern Illinois University</a:t>
            </a:r>
            <a:endParaRPr lang="en-US" dirty="0"/>
          </a:p>
        </p:txBody>
      </p:sp>
      <p:sp>
        <p:nvSpPr>
          <p:cNvPr id="4" name="Slide Number Placeholder 3">
            <a:extLst>
              <a:ext uri="{FF2B5EF4-FFF2-40B4-BE49-F238E27FC236}">
                <a16:creationId xmlns:a16="http://schemas.microsoft.com/office/drawing/2014/main" id="{920FE631-B445-4032-B720-307B753BD107}"/>
              </a:ext>
            </a:extLst>
          </p:cNvPr>
          <p:cNvSpPr>
            <a:spLocks noGrp="1"/>
          </p:cNvSpPr>
          <p:nvPr>
            <p:ph type="sldNum" sz="quarter" idx="12"/>
          </p:nvPr>
        </p:nvSpPr>
        <p:spPr/>
        <p:txBody>
          <a:bodyPr/>
          <a:lstStyle/>
          <a:p>
            <a:fld id="{B2FED1A7-FB98-43FD-AA3D-E7C3EC56B298}" type="slidenum">
              <a:rPr lang="en-US" smtClean="0"/>
              <a:t>11</a:t>
            </a:fld>
            <a:endParaRPr lang="en-US"/>
          </a:p>
        </p:txBody>
      </p:sp>
      <p:sp>
        <p:nvSpPr>
          <p:cNvPr id="5" name="Title 4">
            <a:extLst>
              <a:ext uri="{FF2B5EF4-FFF2-40B4-BE49-F238E27FC236}">
                <a16:creationId xmlns:a16="http://schemas.microsoft.com/office/drawing/2014/main" id="{C3417594-B640-4731-BE3C-B910D9CB899A}"/>
              </a:ext>
            </a:extLst>
          </p:cNvPr>
          <p:cNvSpPr>
            <a:spLocks noGrp="1"/>
          </p:cNvSpPr>
          <p:nvPr>
            <p:ph type="title"/>
          </p:nvPr>
        </p:nvSpPr>
        <p:spPr/>
        <p:txBody>
          <a:bodyPr/>
          <a:lstStyle/>
          <a:p>
            <a:r>
              <a:rPr lang="en-US" dirty="0"/>
              <a:t>Data</a:t>
            </a:r>
          </a:p>
        </p:txBody>
      </p:sp>
    </p:spTree>
    <p:extLst>
      <p:ext uri="{BB962C8B-B14F-4D97-AF65-F5344CB8AC3E}">
        <p14:creationId xmlns:p14="http://schemas.microsoft.com/office/powerpoint/2010/main" val="407148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FEDBBE4-4F0C-468F-AF20-9DD6E1B9A214}"/>
              </a:ext>
            </a:extLst>
          </p:cNvPr>
          <p:cNvPicPr>
            <a:picLocks noGrp="1" noChangeAspect="1"/>
          </p:cNvPicPr>
          <p:nvPr>
            <p:ph idx="1"/>
          </p:nvPr>
        </p:nvPicPr>
        <p:blipFill>
          <a:blip r:embed="rId2"/>
          <a:stretch>
            <a:fillRect/>
          </a:stretch>
        </p:blipFill>
        <p:spPr>
          <a:xfrm>
            <a:off x="457200" y="1753898"/>
            <a:ext cx="7848600" cy="3883603"/>
          </a:xfrm>
          <a:prstGeom prst="rect">
            <a:avLst/>
          </a:prstGeom>
        </p:spPr>
      </p:pic>
      <p:sp>
        <p:nvSpPr>
          <p:cNvPr id="3" name="Footer Placeholder 2">
            <a:extLst>
              <a:ext uri="{FF2B5EF4-FFF2-40B4-BE49-F238E27FC236}">
                <a16:creationId xmlns:a16="http://schemas.microsoft.com/office/drawing/2014/main" id="{6B3BB873-90D7-441E-AB42-769A7C09007B}"/>
              </a:ext>
            </a:extLst>
          </p:cNvPr>
          <p:cNvSpPr>
            <a:spLocks noGrp="1"/>
          </p:cNvSpPr>
          <p:nvPr>
            <p:ph type="ftr" sz="quarter" idx="11"/>
          </p:nvPr>
        </p:nvSpPr>
        <p:spPr>
          <a:xfrm>
            <a:off x="3124200" y="632460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ISYE 671 Linear Programming and Network Flows</a:t>
            </a:r>
          </a:p>
          <a:p>
            <a:r>
              <a:rPr lang="en-US"/>
              <a:t>Northern Illinois University</a:t>
            </a:r>
            <a:endParaRPr lang="en-US" dirty="0"/>
          </a:p>
        </p:txBody>
      </p:sp>
      <p:sp>
        <p:nvSpPr>
          <p:cNvPr id="4" name="Slide Number Placeholder 3">
            <a:extLst>
              <a:ext uri="{FF2B5EF4-FFF2-40B4-BE49-F238E27FC236}">
                <a16:creationId xmlns:a16="http://schemas.microsoft.com/office/drawing/2014/main" id="{1CEA6542-182F-47A2-BC9E-992220D90F97}"/>
              </a:ext>
            </a:extLst>
          </p:cNvPr>
          <p:cNvSpPr>
            <a:spLocks noGrp="1"/>
          </p:cNvSpPr>
          <p:nvPr>
            <p:ph type="sldNum" sz="quarter" idx="12"/>
          </p:nvPr>
        </p:nvSpPr>
        <p:spPr/>
        <p:txBody>
          <a:bodyPr/>
          <a:lstStyle/>
          <a:p>
            <a:fld id="{B2FED1A7-FB98-43FD-AA3D-E7C3EC56B298}" type="slidenum">
              <a:rPr lang="en-US" smtClean="0"/>
              <a:t>12</a:t>
            </a:fld>
            <a:endParaRPr lang="en-US"/>
          </a:p>
        </p:txBody>
      </p:sp>
      <p:sp>
        <p:nvSpPr>
          <p:cNvPr id="5" name="Title 4">
            <a:extLst>
              <a:ext uri="{FF2B5EF4-FFF2-40B4-BE49-F238E27FC236}">
                <a16:creationId xmlns:a16="http://schemas.microsoft.com/office/drawing/2014/main" id="{053B44D0-FF39-43FE-8907-960E627FCB8A}"/>
              </a:ext>
            </a:extLst>
          </p:cNvPr>
          <p:cNvSpPr>
            <a:spLocks noGrp="1"/>
          </p:cNvSpPr>
          <p:nvPr>
            <p:ph type="title"/>
          </p:nvPr>
        </p:nvSpPr>
        <p:spPr/>
        <p:txBody>
          <a:bodyPr/>
          <a:lstStyle/>
          <a:p>
            <a:r>
              <a:rPr lang="en-US" dirty="0"/>
              <a:t>Data (cont.)</a:t>
            </a:r>
          </a:p>
        </p:txBody>
      </p:sp>
    </p:spTree>
    <p:extLst>
      <p:ext uri="{BB962C8B-B14F-4D97-AF65-F5344CB8AC3E}">
        <p14:creationId xmlns:p14="http://schemas.microsoft.com/office/powerpoint/2010/main" val="3701284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209BE1E-7F30-4A91-AA68-7D7AB65F8A45}"/>
              </a:ext>
            </a:extLst>
          </p:cNvPr>
          <p:cNvPicPr>
            <a:picLocks noGrp="1" noChangeAspect="1"/>
          </p:cNvPicPr>
          <p:nvPr>
            <p:ph idx="1"/>
          </p:nvPr>
        </p:nvPicPr>
        <p:blipFill>
          <a:blip r:embed="rId2"/>
          <a:stretch>
            <a:fillRect/>
          </a:stretch>
        </p:blipFill>
        <p:spPr>
          <a:xfrm>
            <a:off x="2057400" y="1274734"/>
            <a:ext cx="4876800" cy="3276600"/>
          </a:xfrm>
          <a:prstGeom prst="rect">
            <a:avLst/>
          </a:prstGeom>
        </p:spPr>
      </p:pic>
      <p:sp>
        <p:nvSpPr>
          <p:cNvPr id="3" name="Slide Number Placeholder 2">
            <a:extLst>
              <a:ext uri="{FF2B5EF4-FFF2-40B4-BE49-F238E27FC236}">
                <a16:creationId xmlns:a16="http://schemas.microsoft.com/office/drawing/2014/main" id="{5472289F-F8AE-43C1-BF70-24C9BF24D5BA}"/>
              </a:ext>
            </a:extLst>
          </p:cNvPr>
          <p:cNvSpPr>
            <a:spLocks noGrp="1"/>
          </p:cNvSpPr>
          <p:nvPr>
            <p:ph type="sldNum" sz="quarter" idx="12"/>
          </p:nvPr>
        </p:nvSpPr>
        <p:spPr/>
        <p:txBody>
          <a:bodyPr/>
          <a:lstStyle/>
          <a:p>
            <a:fld id="{B2FED1A7-FB98-43FD-AA3D-E7C3EC56B298}" type="slidenum">
              <a:rPr lang="en-US" smtClean="0"/>
              <a:t>13</a:t>
            </a:fld>
            <a:endParaRPr lang="en-US"/>
          </a:p>
        </p:txBody>
      </p:sp>
      <p:sp>
        <p:nvSpPr>
          <p:cNvPr id="4" name="Title 3">
            <a:extLst>
              <a:ext uri="{FF2B5EF4-FFF2-40B4-BE49-F238E27FC236}">
                <a16:creationId xmlns:a16="http://schemas.microsoft.com/office/drawing/2014/main" id="{8AF8DC83-6FFA-45EE-A724-476A0776452F}"/>
              </a:ext>
            </a:extLst>
          </p:cNvPr>
          <p:cNvSpPr>
            <a:spLocks noGrp="1"/>
          </p:cNvSpPr>
          <p:nvPr>
            <p:ph type="title"/>
          </p:nvPr>
        </p:nvSpPr>
        <p:spPr/>
        <p:txBody>
          <a:bodyPr/>
          <a:lstStyle/>
          <a:p>
            <a:r>
              <a:rPr lang="en-US" dirty="0"/>
              <a:t>LP model</a:t>
            </a:r>
          </a:p>
        </p:txBody>
      </p:sp>
      <p:sp>
        <p:nvSpPr>
          <p:cNvPr id="5" name="Footer Placeholder 4">
            <a:extLst>
              <a:ext uri="{FF2B5EF4-FFF2-40B4-BE49-F238E27FC236}">
                <a16:creationId xmlns:a16="http://schemas.microsoft.com/office/drawing/2014/main" id="{B91847BF-D177-4D88-BE9B-3B8E733FA61F}"/>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7" name="Picture 6">
            <a:extLst>
              <a:ext uri="{FF2B5EF4-FFF2-40B4-BE49-F238E27FC236}">
                <a16:creationId xmlns:a16="http://schemas.microsoft.com/office/drawing/2014/main" id="{74F071E3-6DCD-4D52-853D-3B8658E41F90}"/>
              </a:ext>
            </a:extLst>
          </p:cNvPr>
          <p:cNvPicPr>
            <a:picLocks noChangeAspect="1"/>
          </p:cNvPicPr>
          <p:nvPr/>
        </p:nvPicPr>
        <p:blipFill>
          <a:blip r:embed="rId3"/>
          <a:stretch>
            <a:fillRect/>
          </a:stretch>
        </p:blipFill>
        <p:spPr>
          <a:xfrm>
            <a:off x="1533525" y="5181600"/>
            <a:ext cx="6153150" cy="942975"/>
          </a:xfrm>
          <a:prstGeom prst="rect">
            <a:avLst/>
          </a:prstGeom>
        </p:spPr>
      </p:pic>
    </p:spTree>
    <p:extLst>
      <p:ext uri="{BB962C8B-B14F-4D97-AF65-F5344CB8AC3E}">
        <p14:creationId xmlns:p14="http://schemas.microsoft.com/office/powerpoint/2010/main" val="3852827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EC626C-E906-4940-84C1-540478007606}"/>
              </a:ext>
            </a:extLst>
          </p:cNvPr>
          <p:cNvSpPr>
            <a:spLocks noGrp="1"/>
          </p:cNvSpPr>
          <p:nvPr>
            <p:ph idx="1"/>
          </p:nvPr>
        </p:nvSpPr>
        <p:spPr/>
        <p:txBody>
          <a:bodyPr>
            <a:normAutofit/>
          </a:bodyPr>
          <a:lstStyle/>
          <a:p>
            <a:r>
              <a:rPr lang="en-US" sz="2400" dirty="0"/>
              <a:t>Combining resources to meet output requirements</a:t>
            </a:r>
          </a:p>
        </p:txBody>
      </p:sp>
      <p:sp>
        <p:nvSpPr>
          <p:cNvPr id="3" name="Footer Placeholder 2">
            <a:extLst>
              <a:ext uri="{FF2B5EF4-FFF2-40B4-BE49-F238E27FC236}">
                <a16:creationId xmlns:a16="http://schemas.microsoft.com/office/drawing/2014/main" id="{1DA61F17-3AD2-4F28-ADC7-2C839BFB6FA4}"/>
              </a:ext>
            </a:extLst>
          </p:cNvPr>
          <p:cNvSpPr>
            <a:spLocks noGrp="1"/>
          </p:cNvSpPr>
          <p:nvPr>
            <p:ph type="ftr" sz="quarter" idx="11"/>
          </p:nvPr>
        </p:nvSpPr>
        <p:spPr>
          <a:xfrm>
            <a:off x="3124200" y="632460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ISYE 671 Linear Programming and Network Flows</a:t>
            </a:r>
          </a:p>
          <a:p>
            <a:r>
              <a:rPr lang="en-US"/>
              <a:t>Northern Illinois University</a:t>
            </a:r>
            <a:endParaRPr lang="en-US" dirty="0"/>
          </a:p>
        </p:txBody>
      </p:sp>
      <p:sp>
        <p:nvSpPr>
          <p:cNvPr id="4" name="Slide Number Placeholder 3">
            <a:extLst>
              <a:ext uri="{FF2B5EF4-FFF2-40B4-BE49-F238E27FC236}">
                <a16:creationId xmlns:a16="http://schemas.microsoft.com/office/drawing/2014/main" id="{2AD0852E-FA84-4C4D-ABC1-48C10C26FDD2}"/>
              </a:ext>
            </a:extLst>
          </p:cNvPr>
          <p:cNvSpPr>
            <a:spLocks noGrp="1"/>
          </p:cNvSpPr>
          <p:nvPr>
            <p:ph type="sldNum" sz="quarter" idx="12"/>
          </p:nvPr>
        </p:nvSpPr>
        <p:spPr/>
        <p:txBody>
          <a:bodyPr/>
          <a:lstStyle/>
          <a:p>
            <a:fld id="{B2FED1A7-FB98-43FD-AA3D-E7C3EC56B298}" type="slidenum">
              <a:rPr lang="en-US" smtClean="0"/>
              <a:t>14</a:t>
            </a:fld>
            <a:endParaRPr lang="en-US"/>
          </a:p>
        </p:txBody>
      </p:sp>
      <p:sp>
        <p:nvSpPr>
          <p:cNvPr id="5" name="Title 4">
            <a:extLst>
              <a:ext uri="{FF2B5EF4-FFF2-40B4-BE49-F238E27FC236}">
                <a16:creationId xmlns:a16="http://schemas.microsoft.com/office/drawing/2014/main" id="{425CBA56-0DF3-4175-BFF5-31F531E71C67}"/>
              </a:ext>
            </a:extLst>
          </p:cNvPr>
          <p:cNvSpPr>
            <a:spLocks noGrp="1"/>
          </p:cNvSpPr>
          <p:nvPr>
            <p:ph type="title"/>
          </p:nvPr>
        </p:nvSpPr>
        <p:spPr/>
        <p:txBody>
          <a:bodyPr/>
          <a:lstStyle/>
          <a:p>
            <a:r>
              <a:rPr lang="en-US" dirty="0"/>
              <a:t>Example: Blending model</a:t>
            </a:r>
          </a:p>
        </p:txBody>
      </p:sp>
      <p:pic>
        <p:nvPicPr>
          <p:cNvPr id="6" name="Picture 5">
            <a:extLst>
              <a:ext uri="{FF2B5EF4-FFF2-40B4-BE49-F238E27FC236}">
                <a16:creationId xmlns:a16="http://schemas.microsoft.com/office/drawing/2014/main" id="{CC88C9DF-F178-4429-B0AE-E7954C936FAF}"/>
              </a:ext>
            </a:extLst>
          </p:cNvPr>
          <p:cNvPicPr>
            <a:picLocks noChangeAspect="1"/>
          </p:cNvPicPr>
          <p:nvPr/>
        </p:nvPicPr>
        <p:blipFill>
          <a:blip r:embed="rId2"/>
          <a:stretch>
            <a:fillRect/>
          </a:stretch>
        </p:blipFill>
        <p:spPr>
          <a:xfrm>
            <a:off x="766762" y="1843087"/>
            <a:ext cx="6924675" cy="3171825"/>
          </a:xfrm>
          <a:prstGeom prst="rect">
            <a:avLst/>
          </a:prstGeom>
        </p:spPr>
      </p:pic>
      <p:pic>
        <p:nvPicPr>
          <p:cNvPr id="7" name="Picture 6">
            <a:extLst>
              <a:ext uri="{FF2B5EF4-FFF2-40B4-BE49-F238E27FC236}">
                <a16:creationId xmlns:a16="http://schemas.microsoft.com/office/drawing/2014/main" id="{DA42D953-3D85-4487-94CB-A233758B9024}"/>
              </a:ext>
            </a:extLst>
          </p:cNvPr>
          <p:cNvPicPr>
            <a:picLocks noChangeAspect="1"/>
          </p:cNvPicPr>
          <p:nvPr/>
        </p:nvPicPr>
        <p:blipFill>
          <a:blip r:embed="rId3"/>
          <a:stretch>
            <a:fillRect/>
          </a:stretch>
        </p:blipFill>
        <p:spPr>
          <a:xfrm>
            <a:off x="737401" y="4994289"/>
            <a:ext cx="6915150" cy="1190625"/>
          </a:xfrm>
          <a:prstGeom prst="rect">
            <a:avLst/>
          </a:prstGeom>
        </p:spPr>
      </p:pic>
    </p:spTree>
    <p:extLst>
      <p:ext uri="{BB962C8B-B14F-4D97-AF65-F5344CB8AC3E}">
        <p14:creationId xmlns:p14="http://schemas.microsoft.com/office/powerpoint/2010/main" val="3578940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1FDA618-BFCA-4CA9-A741-41780E29ECDD}"/>
              </a:ext>
            </a:extLst>
          </p:cNvPr>
          <p:cNvPicPr>
            <a:picLocks noGrp="1" noChangeAspect="1"/>
          </p:cNvPicPr>
          <p:nvPr>
            <p:ph idx="1"/>
          </p:nvPr>
        </p:nvPicPr>
        <p:blipFill>
          <a:blip r:embed="rId2"/>
          <a:stretch>
            <a:fillRect/>
          </a:stretch>
        </p:blipFill>
        <p:spPr>
          <a:xfrm>
            <a:off x="952500" y="2057400"/>
            <a:ext cx="6858000" cy="3276600"/>
          </a:xfrm>
          <a:prstGeom prst="rect">
            <a:avLst/>
          </a:prstGeom>
        </p:spPr>
      </p:pic>
      <p:sp>
        <p:nvSpPr>
          <p:cNvPr id="3" name="Slide Number Placeholder 2">
            <a:extLst>
              <a:ext uri="{FF2B5EF4-FFF2-40B4-BE49-F238E27FC236}">
                <a16:creationId xmlns:a16="http://schemas.microsoft.com/office/drawing/2014/main" id="{745C6157-1521-45AC-8FA6-D3149FC1B68E}"/>
              </a:ext>
            </a:extLst>
          </p:cNvPr>
          <p:cNvSpPr>
            <a:spLocks noGrp="1"/>
          </p:cNvSpPr>
          <p:nvPr>
            <p:ph type="sldNum" sz="quarter" idx="12"/>
          </p:nvPr>
        </p:nvSpPr>
        <p:spPr/>
        <p:txBody>
          <a:bodyPr/>
          <a:lstStyle/>
          <a:p>
            <a:fld id="{B2FED1A7-FB98-43FD-AA3D-E7C3EC56B298}" type="slidenum">
              <a:rPr lang="en-US" smtClean="0"/>
              <a:t>15</a:t>
            </a:fld>
            <a:endParaRPr lang="en-US"/>
          </a:p>
        </p:txBody>
      </p:sp>
      <p:sp>
        <p:nvSpPr>
          <p:cNvPr id="4" name="Title 3">
            <a:extLst>
              <a:ext uri="{FF2B5EF4-FFF2-40B4-BE49-F238E27FC236}">
                <a16:creationId xmlns:a16="http://schemas.microsoft.com/office/drawing/2014/main" id="{3AD1D2FD-E083-453B-8A8F-0D2EF19E16E8}"/>
              </a:ext>
            </a:extLst>
          </p:cNvPr>
          <p:cNvSpPr>
            <a:spLocks noGrp="1"/>
          </p:cNvSpPr>
          <p:nvPr>
            <p:ph type="title"/>
          </p:nvPr>
        </p:nvSpPr>
        <p:spPr/>
        <p:txBody>
          <a:bodyPr/>
          <a:lstStyle/>
          <a:p>
            <a:r>
              <a:rPr lang="en-US" dirty="0"/>
              <a:t>Data</a:t>
            </a:r>
          </a:p>
        </p:txBody>
      </p:sp>
      <p:sp>
        <p:nvSpPr>
          <p:cNvPr id="5" name="Footer Placeholder 4">
            <a:extLst>
              <a:ext uri="{FF2B5EF4-FFF2-40B4-BE49-F238E27FC236}">
                <a16:creationId xmlns:a16="http://schemas.microsoft.com/office/drawing/2014/main" id="{B0483E12-83CD-48BD-B14C-D382D75B78DD}"/>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569967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92C03C4-4E67-4420-92BF-724C5F095201}"/>
              </a:ext>
            </a:extLst>
          </p:cNvPr>
          <p:cNvPicPr>
            <a:picLocks noGrp="1" noChangeAspect="1"/>
          </p:cNvPicPr>
          <p:nvPr>
            <p:ph idx="1"/>
          </p:nvPr>
        </p:nvPicPr>
        <p:blipFill>
          <a:blip r:embed="rId2"/>
          <a:stretch>
            <a:fillRect/>
          </a:stretch>
        </p:blipFill>
        <p:spPr>
          <a:xfrm>
            <a:off x="1371600" y="1447800"/>
            <a:ext cx="5715000" cy="1228725"/>
          </a:xfrm>
          <a:prstGeom prst="rect">
            <a:avLst/>
          </a:prstGeom>
        </p:spPr>
      </p:pic>
      <p:sp>
        <p:nvSpPr>
          <p:cNvPr id="3" name="Slide Number Placeholder 2">
            <a:extLst>
              <a:ext uri="{FF2B5EF4-FFF2-40B4-BE49-F238E27FC236}">
                <a16:creationId xmlns:a16="http://schemas.microsoft.com/office/drawing/2014/main" id="{B85E30D1-3BA4-468C-9241-71874E042CFF}"/>
              </a:ext>
            </a:extLst>
          </p:cNvPr>
          <p:cNvSpPr>
            <a:spLocks noGrp="1"/>
          </p:cNvSpPr>
          <p:nvPr>
            <p:ph type="sldNum" sz="quarter" idx="12"/>
          </p:nvPr>
        </p:nvSpPr>
        <p:spPr/>
        <p:txBody>
          <a:bodyPr/>
          <a:lstStyle/>
          <a:p>
            <a:fld id="{B2FED1A7-FB98-43FD-AA3D-E7C3EC56B298}" type="slidenum">
              <a:rPr lang="en-US" smtClean="0"/>
              <a:t>16</a:t>
            </a:fld>
            <a:endParaRPr lang="en-US"/>
          </a:p>
        </p:txBody>
      </p:sp>
      <p:sp>
        <p:nvSpPr>
          <p:cNvPr id="4" name="Title 3">
            <a:extLst>
              <a:ext uri="{FF2B5EF4-FFF2-40B4-BE49-F238E27FC236}">
                <a16:creationId xmlns:a16="http://schemas.microsoft.com/office/drawing/2014/main" id="{00B7BC8C-5CEB-4B3F-80DE-73F3BDD9BDA7}"/>
              </a:ext>
            </a:extLst>
          </p:cNvPr>
          <p:cNvSpPr>
            <a:spLocks noGrp="1"/>
          </p:cNvSpPr>
          <p:nvPr>
            <p:ph type="title"/>
          </p:nvPr>
        </p:nvSpPr>
        <p:spPr/>
        <p:txBody>
          <a:bodyPr>
            <a:normAutofit fontScale="90000"/>
          </a:bodyPr>
          <a:lstStyle/>
          <a:p>
            <a:r>
              <a:rPr lang="en-US" dirty="0"/>
              <a:t>Composition constraints in blending models</a:t>
            </a:r>
          </a:p>
        </p:txBody>
      </p:sp>
      <p:sp>
        <p:nvSpPr>
          <p:cNvPr id="5" name="Footer Placeholder 4">
            <a:extLst>
              <a:ext uri="{FF2B5EF4-FFF2-40B4-BE49-F238E27FC236}">
                <a16:creationId xmlns:a16="http://schemas.microsoft.com/office/drawing/2014/main" id="{6B280D51-FA38-46DD-9C40-E04CC76DAD2E}"/>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7" name="Picture 6">
            <a:extLst>
              <a:ext uri="{FF2B5EF4-FFF2-40B4-BE49-F238E27FC236}">
                <a16:creationId xmlns:a16="http://schemas.microsoft.com/office/drawing/2014/main" id="{FE432C38-AEE1-4FD2-B22D-8D79D77A182B}"/>
              </a:ext>
            </a:extLst>
          </p:cNvPr>
          <p:cNvPicPr>
            <a:picLocks noChangeAspect="1"/>
          </p:cNvPicPr>
          <p:nvPr/>
        </p:nvPicPr>
        <p:blipFill>
          <a:blip r:embed="rId3"/>
          <a:stretch>
            <a:fillRect/>
          </a:stretch>
        </p:blipFill>
        <p:spPr>
          <a:xfrm>
            <a:off x="2533038" y="2743200"/>
            <a:ext cx="3743325" cy="3283735"/>
          </a:xfrm>
          <a:prstGeom prst="rect">
            <a:avLst/>
          </a:prstGeom>
        </p:spPr>
      </p:pic>
    </p:spTree>
    <p:extLst>
      <p:ext uri="{BB962C8B-B14F-4D97-AF65-F5344CB8AC3E}">
        <p14:creationId xmlns:p14="http://schemas.microsoft.com/office/powerpoint/2010/main" val="4173487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EAA82A2-7BDB-44BF-811E-9096C9F64884}"/>
              </a:ext>
            </a:extLst>
          </p:cNvPr>
          <p:cNvPicPr>
            <a:picLocks noGrp="1" noChangeAspect="1"/>
          </p:cNvPicPr>
          <p:nvPr>
            <p:ph idx="1"/>
          </p:nvPr>
        </p:nvPicPr>
        <p:blipFill>
          <a:blip r:embed="rId2"/>
          <a:stretch>
            <a:fillRect/>
          </a:stretch>
        </p:blipFill>
        <p:spPr>
          <a:xfrm>
            <a:off x="1298319" y="1371600"/>
            <a:ext cx="6166362" cy="4648200"/>
          </a:xfrm>
          <a:prstGeom prst="rect">
            <a:avLst/>
          </a:prstGeom>
        </p:spPr>
      </p:pic>
      <p:sp>
        <p:nvSpPr>
          <p:cNvPr id="3" name="Slide Number Placeholder 2">
            <a:extLst>
              <a:ext uri="{FF2B5EF4-FFF2-40B4-BE49-F238E27FC236}">
                <a16:creationId xmlns:a16="http://schemas.microsoft.com/office/drawing/2014/main" id="{C0CE211E-0151-4061-AAFC-F3DAF21F3367}"/>
              </a:ext>
            </a:extLst>
          </p:cNvPr>
          <p:cNvSpPr>
            <a:spLocks noGrp="1"/>
          </p:cNvSpPr>
          <p:nvPr>
            <p:ph type="sldNum" sz="quarter" idx="12"/>
          </p:nvPr>
        </p:nvSpPr>
        <p:spPr/>
        <p:txBody>
          <a:bodyPr/>
          <a:lstStyle/>
          <a:p>
            <a:fld id="{B2FED1A7-FB98-43FD-AA3D-E7C3EC56B298}" type="slidenum">
              <a:rPr lang="en-US" smtClean="0"/>
              <a:t>17</a:t>
            </a:fld>
            <a:endParaRPr lang="en-US"/>
          </a:p>
        </p:txBody>
      </p:sp>
      <p:sp>
        <p:nvSpPr>
          <p:cNvPr id="4" name="Title 3">
            <a:extLst>
              <a:ext uri="{FF2B5EF4-FFF2-40B4-BE49-F238E27FC236}">
                <a16:creationId xmlns:a16="http://schemas.microsoft.com/office/drawing/2014/main" id="{9AF533DC-D674-49E2-B94B-173B92E2D26A}"/>
              </a:ext>
            </a:extLst>
          </p:cNvPr>
          <p:cNvSpPr>
            <a:spLocks noGrp="1"/>
          </p:cNvSpPr>
          <p:nvPr>
            <p:ph type="title"/>
          </p:nvPr>
        </p:nvSpPr>
        <p:spPr/>
        <p:txBody>
          <a:bodyPr/>
          <a:lstStyle/>
          <a:p>
            <a:r>
              <a:rPr lang="en-US" dirty="0"/>
              <a:t>LP model</a:t>
            </a:r>
          </a:p>
        </p:txBody>
      </p:sp>
      <p:sp>
        <p:nvSpPr>
          <p:cNvPr id="5" name="Footer Placeholder 4">
            <a:extLst>
              <a:ext uri="{FF2B5EF4-FFF2-40B4-BE49-F238E27FC236}">
                <a16:creationId xmlns:a16="http://schemas.microsoft.com/office/drawing/2014/main" id="{5A939ED6-4517-4C23-BC5B-1056FFC2FB86}"/>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3225830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610335-1657-4B6B-AFC1-4F13B07B09D0}"/>
              </a:ext>
            </a:extLst>
          </p:cNvPr>
          <p:cNvSpPr>
            <a:spLocks noGrp="1"/>
          </p:cNvSpPr>
          <p:nvPr>
            <p:ph idx="1"/>
          </p:nvPr>
        </p:nvSpPr>
        <p:spPr/>
        <p:txBody>
          <a:bodyPr/>
          <a:lstStyle/>
          <a:p>
            <a:r>
              <a:rPr lang="en-US" dirty="0"/>
              <a:t>What to do? Who, When and Where to do it?</a:t>
            </a:r>
          </a:p>
        </p:txBody>
      </p:sp>
      <p:sp>
        <p:nvSpPr>
          <p:cNvPr id="3" name="Footer Placeholder 2">
            <a:extLst>
              <a:ext uri="{FF2B5EF4-FFF2-40B4-BE49-F238E27FC236}">
                <a16:creationId xmlns:a16="http://schemas.microsoft.com/office/drawing/2014/main" id="{2550EEA9-3955-458A-AF80-3278764CCEEE}"/>
              </a:ext>
            </a:extLst>
          </p:cNvPr>
          <p:cNvSpPr>
            <a:spLocks noGrp="1"/>
          </p:cNvSpPr>
          <p:nvPr>
            <p:ph type="ftr" sz="quarter" idx="11"/>
          </p:nvPr>
        </p:nvSpPr>
        <p:spPr>
          <a:xfrm>
            <a:off x="3124200" y="632460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ISYE 671 Linear Programming and Network Flows</a:t>
            </a:r>
          </a:p>
          <a:p>
            <a:r>
              <a:rPr lang="en-US"/>
              <a:t>Northern Illinois University</a:t>
            </a:r>
            <a:endParaRPr lang="en-US" dirty="0"/>
          </a:p>
        </p:txBody>
      </p:sp>
      <p:sp>
        <p:nvSpPr>
          <p:cNvPr id="4" name="Slide Number Placeholder 3">
            <a:extLst>
              <a:ext uri="{FF2B5EF4-FFF2-40B4-BE49-F238E27FC236}">
                <a16:creationId xmlns:a16="http://schemas.microsoft.com/office/drawing/2014/main" id="{90F75CD7-1D25-4B9C-A1C5-6431A7590EC0}"/>
              </a:ext>
            </a:extLst>
          </p:cNvPr>
          <p:cNvSpPr>
            <a:spLocks noGrp="1"/>
          </p:cNvSpPr>
          <p:nvPr>
            <p:ph type="sldNum" sz="quarter" idx="12"/>
          </p:nvPr>
        </p:nvSpPr>
        <p:spPr/>
        <p:txBody>
          <a:bodyPr/>
          <a:lstStyle/>
          <a:p>
            <a:fld id="{B2FED1A7-FB98-43FD-AA3D-E7C3EC56B298}" type="slidenum">
              <a:rPr lang="en-US" smtClean="0"/>
              <a:t>18</a:t>
            </a:fld>
            <a:endParaRPr lang="en-US"/>
          </a:p>
        </p:txBody>
      </p:sp>
      <p:sp>
        <p:nvSpPr>
          <p:cNvPr id="5" name="Title 4">
            <a:extLst>
              <a:ext uri="{FF2B5EF4-FFF2-40B4-BE49-F238E27FC236}">
                <a16:creationId xmlns:a16="http://schemas.microsoft.com/office/drawing/2014/main" id="{30290575-788C-4BAD-BC5A-AF4256E62AAE}"/>
              </a:ext>
            </a:extLst>
          </p:cNvPr>
          <p:cNvSpPr>
            <a:spLocks noGrp="1"/>
          </p:cNvSpPr>
          <p:nvPr>
            <p:ph type="title"/>
          </p:nvPr>
        </p:nvSpPr>
        <p:spPr/>
        <p:txBody>
          <a:bodyPr/>
          <a:lstStyle/>
          <a:p>
            <a:r>
              <a:rPr lang="en-US" dirty="0"/>
              <a:t>Example: Operations Planning</a:t>
            </a:r>
          </a:p>
        </p:txBody>
      </p:sp>
      <p:pic>
        <p:nvPicPr>
          <p:cNvPr id="6" name="Picture 5">
            <a:extLst>
              <a:ext uri="{FF2B5EF4-FFF2-40B4-BE49-F238E27FC236}">
                <a16:creationId xmlns:a16="http://schemas.microsoft.com/office/drawing/2014/main" id="{FF2F8894-683A-4BB4-9FF6-069E2A5D9AD5}"/>
              </a:ext>
            </a:extLst>
          </p:cNvPr>
          <p:cNvPicPr>
            <a:picLocks noChangeAspect="1"/>
          </p:cNvPicPr>
          <p:nvPr/>
        </p:nvPicPr>
        <p:blipFill>
          <a:blip r:embed="rId2"/>
          <a:stretch>
            <a:fillRect/>
          </a:stretch>
        </p:blipFill>
        <p:spPr>
          <a:xfrm>
            <a:off x="1350169" y="1905000"/>
            <a:ext cx="5757862" cy="3964947"/>
          </a:xfrm>
          <a:prstGeom prst="rect">
            <a:avLst/>
          </a:prstGeom>
        </p:spPr>
      </p:pic>
    </p:spTree>
    <p:extLst>
      <p:ext uri="{BB962C8B-B14F-4D97-AF65-F5344CB8AC3E}">
        <p14:creationId xmlns:p14="http://schemas.microsoft.com/office/powerpoint/2010/main" val="1331252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33DC5DC-3C70-4FF2-9B29-F143CF4ADA78}"/>
              </a:ext>
            </a:extLst>
          </p:cNvPr>
          <p:cNvPicPr>
            <a:picLocks noGrp="1" noChangeAspect="1"/>
          </p:cNvPicPr>
          <p:nvPr>
            <p:ph idx="1"/>
          </p:nvPr>
        </p:nvPicPr>
        <p:blipFill>
          <a:blip r:embed="rId2"/>
          <a:stretch>
            <a:fillRect/>
          </a:stretch>
        </p:blipFill>
        <p:spPr>
          <a:xfrm>
            <a:off x="1470466" y="1371600"/>
            <a:ext cx="5822067" cy="4648200"/>
          </a:xfrm>
          <a:prstGeom prst="rect">
            <a:avLst/>
          </a:prstGeom>
        </p:spPr>
      </p:pic>
      <p:sp>
        <p:nvSpPr>
          <p:cNvPr id="3" name="Slide Number Placeholder 2">
            <a:extLst>
              <a:ext uri="{FF2B5EF4-FFF2-40B4-BE49-F238E27FC236}">
                <a16:creationId xmlns:a16="http://schemas.microsoft.com/office/drawing/2014/main" id="{48FFEC46-338F-49CE-8DFE-7E5A90481F13}"/>
              </a:ext>
            </a:extLst>
          </p:cNvPr>
          <p:cNvSpPr>
            <a:spLocks noGrp="1"/>
          </p:cNvSpPr>
          <p:nvPr>
            <p:ph type="sldNum" sz="quarter" idx="12"/>
          </p:nvPr>
        </p:nvSpPr>
        <p:spPr/>
        <p:txBody>
          <a:bodyPr/>
          <a:lstStyle/>
          <a:p>
            <a:fld id="{B2FED1A7-FB98-43FD-AA3D-E7C3EC56B298}" type="slidenum">
              <a:rPr lang="en-US" smtClean="0"/>
              <a:t>19</a:t>
            </a:fld>
            <a:endParaRPr lang="en-US"/>
          </a:p>
        </p:txBody>
      </p:sp>
      <p:sp>
        <p:nvSpPr>
          <p:cNvPr id="4" name="Title 3">
            <a:extLst>
              <a:ext uri="{FF2B5EF4-FFF2-40B4-BE49-F238E27FC236}">
                <a16:creationId xmlns:a16="http://schemas.microsoft.com/office/drawing/2014/main" id="{F325C103-9545-4771-B38C-476A5D123D17}"/>
              </a:ext>
            </a:extLst>
          </p:cNvPr>
          <p:cNvSpPr>
            <a:spLocks noGrp="1"/>
          </p:cNvSpPr>
          <p:nvPr>
            <p:ph type="title"/>
          </p:nvPr>
        </p:nvSpPr>
        <p:spPr/>
        <p:txBody>
          <a:bodyPr/>
          <a:lstStyle/>
          <a:p>
            <a:r>
              <a:rPr lang="en-US" dirty="0"/>
              <a:t>Data</a:t>
            </a:r>
          </a:p>
        </p:txBody>
      </p:sp>
      <p:sp>
        <p:nvSpPr>
          <p:cNvPr id="5" name="Footer Placeholder 4">
            <a:extLst>
              <a:ext uri="{FF2B5EF4-FFF2-40B4-BE49-F238E27FC236}">
                <a16:creationId xmlns:a16="http://schemas.microsoft.com/office/drawing/2014/main" id="{699637B5-D2FD-4F5A-9458-B69E4B1E5F2B}"/>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3154582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3A30DE-2C8E-476F-BFB8-3C722B8B69E5}"/>
              </a:ext>
            </a:extLst>
          </p:cNvPr>
          <p:cNvSpPr>
            <a:spLocks noGrp="1"/>
          </p:cNvSpPr>
          <p:nvPr>
            <p:ph type="sldNum" sz="quarter" idx="12"/>
          </p:nvPr>
        </p:nvSpPr>
        <p:spPr/>
        <p:txBody>
          <a:bodyPr/>
          <a:lstStyle/>
          <a:p>
            <a:fld id="{B2FED1A7-FB98-43FD-AA3D-E7C3EC56B298}" type="slidenum">
              <a:rPr lang="en-US" smtClean="0"/>
              <a:t>20</a:t>
            </a:fld>
            <a:endParaRPr lang="en-US"/>
          </a:p>
        </p:txBody>
      </p:sp>
      <p:sp>
        <p:nvSpPr>
          <p:cNvPr id="4" name="Title 3">
            <a:extLst>
              <a:ext uri="{FF2B5EF4-FFF2-40B4-BE49-F238E27FC236}">
                <a16:creationId xmlns:a16="http://schemas.microsoft.com/office/drawing/2014/main" id="{BD861F61-4688-4B6D-99D5-837F6A1CB9C1}"/>
              </a:ext>
            </a:extLst>
          </p:cNvPr>
          <p:cNvSpPr>
            <a:spLocks noGrp="1"/>
          </p:cNvSpPr>
          <p:nvPr>
            <p:ph type="title"/>
          </p:nvPr>
        </p:nvSpPr>
        <p:spPr/>
        <p:txBody>
          <a:bodyPr/>
          <a:lstStyle/>
          <a:p>
            <a:r>
              <a:rPr lang="en-US" dirty="0"/>
              <a:t>LP model</a:t>
            </a:r>
          </a:p>
        </p:txBody>
      </p:sp>
      <p:sp>
        <p:nvSpPr>
          <p:cNvPr id="5" name="Footer Placeholder 4">
            <a:extLst>
              <a:ext uri="{FF2B5EF4-FFF2-40B4-BE49-F238E27FC236}">
                <a16:creationId xmlns:a16="http://schemas.microsoft.com/office/drawing/2014/main" id="{9EADD9DF-6822-4874-B639-8B03587A2B32}"/>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6" name="Picture 5">
            <a:extLst>
              <a:ext uri="{FF2B5EF4-FFF2-40B4-BE49-F238E27FC236}">
                <a16:creationId xmlns:a16="http://schemas.microsoft.com/office/drawing/2014/main" id="{CCA3EC25-B3C6-4894-850D-26CE8EF7D5D0}"/>
              </a:ext>
            </a:extLst>
          </p:cNvPr>
          <p:cNvPicPr>
            <a:picLocks noChangeAspect="1"/>
          </p:cNvPicPr>
          <p:nvPr/>
        </p:nvPicPr>
        <p:blipFill>
          <a:blip r:embed="rId2"/>
          <a:stretch>
            <a:fillRect/>
          </a:stretch>
        </p:blipFill>
        <p:spPr>
          <a:xfrm>
            <a:off x="1600200" y="1295401"/>
            <a:ext cx="5791200" cy="2637876"/>
          </a:xfrm>
          <a:prstGeom prst="rect">
            <a:avLst/>
          </a:prstGeom>
        </p:spPr>
      </p:pic>
      <p:pic>
        <p:nvPicPr>
          <p:cNvPr id="7" name="Picture 6">
            <a:extLst>
              <a:ext uri="{FF2B5EF4-FFF2-40B4-BE49-F238E27FC236}">
                <a16:creationId xmlns:a16="http://schemas.microsoft.com/office/drawing/2014/main" id="{7F1F7C7B-B6ED-4231-9699-FC2016CF0B33}"/>
              </a:ext>
            </a:extLst>
          </p:cNvPr>
          <p:cNvPicPr>
            <a:picLocks noChangeAspect="1"/>
          </p:cNvPicPr>
          <p:nvPr/>
        </p:nvPicPr>
        <p:blipFill>
          <a:blip r:embed="rId3"/>
          <a:stretch>
            <a:fillRect/>
          </a:stretch>
        </p:blipFill>
        <p:spPr>
          <a:xfrm>
            <a:off x="2085975" y="3886200"/>
            <a:ext cx="5048250" cy="2116502"/>
          </a:xfrm>
          <a:prstGeom prst="rect">
            <a:avLst/>
          </a:prstGeom>
        </p:spPr>
      </p:pic>
    </p:spTree>
    <p:extLst>
      <p:ext uri="{BB962C8B-B14F-4D97-AF65-F5344CB8AC3E}">
        <p14:creationId xmlns:p14="http://schemas.microsoft.com/office/powerpoint/2010/main" val="1561316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AB2399-3508-4DFE-A6FB-C7299F6D19C6}"/>
              </a:ext>
            </a:extLst>
          </p:cNvPr>
          <p:cNvSpPr>
            <a:spLocks noGrp="1"/>
          </p:cNvSpPr>
          <p:nvPr>
            <p:ph idx="1"/>
          </p:nvPr>
        </p:nvSpPr>
        <p:spPr/>
        <p:txBody>
          <a:bodyPr/>
          <a:lstStyle/>
          <a:p>
            <a:r>
              <a:rPr lang="en-US" dirty="0"/>
              <a:t>Plan the human resources to accomplish work.</a:t>
            </a:r>
          </a:p>
          <a:p>
            <a:r>
              <a:rPr lang="en-US" dirty="0"/>
              <a:t>Type of workers: full-time, part-time, overtime…</a:t>
            </a:r>
          </a:p>
          <a:p>
            <a:r>
              <a:rPr lang="en-US" dirty="0"/>
              <a:t>Labor regulations</a:t>
            </a:r>
          </a:p>
          <a:p>
            <a:r>
              <a:rPr lang="en-US" dirty="0"/>
              <a:t>Work covering</a:t>
            </a:r>
          </a:p>
          <a:p>
            <a:r>
              <a:rPr lang="en-US" dirty="0"/>
              <a:t>Textbook Application 4.5</a:t>
            </a:r>
          </a:p>
        </p:txBody>
      </p:sp>
      <p:sp>
        <p:nvSpPr>
          <p:cNvPr id="3" name="Footer Placeholder 2">
            <a:extLst>
              <a:ext uri="{FF2B5EF4-FFF2-40B4-BE49-F238E27FC236}">
                <a16:creationId xmlns:a16="http://schemas.microsoft.com/office/drawing/2014/main" id="{3D3C83B3-E0EA-4B54-A562-9C0BD3C9B7D5}"/>
              </a:ext>
            </a:extLst>
          </p:cNvPr>
          <p:cNvSpPr>
            <a:spLocks noGrp="1"/>
          </p:cNvSpPr>
          <p:nvPr>
            <p:ph type="ftr" sz="quarter" idx="11"/>
          </p:nvPr>
        </p:nvSpPr>
        <p:spPr>
          <a:xfrm>
            <a:off x="3124200" y="632460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ISYE 671 Linear Programming and Network Flows</a:t>
            </a:r>
          </a:p>
          <a:p>
            <a:r>
              <a:rPr lang="en-US"/>
              <a:t>Northern Illinois University</a:t>
            </a:r>
            <a:endParaRPr lang="en-US" dirty="0"/>
          </a:p>
        </p:txBody>
      </p:sp>
      <p:sp>
        <p:nvSpPr>
          <p:cNvPr id="4" name="Slide Number Placeholder 3">
            <a:extLst>
              <a:ext uri="{FF2B5EF4-FFF2-40B4-BE49-F238E27FC236}">
                <a16:creationId xmlns:a16="http://schemas.microsoft.com/office/drawing/2014/main" id="{1A2A88C6-11EE-44D4-9C25-F4A0E48E431D}"/>
              </a:ext>
            </a:extLst>
          </p:cNvPr>
          <p:cNvSpPr>
            <a:spLocks noGrp="1"/>
          </p:cNvSpPr>
          <p:nvPr>
            <p:ph type="sldNum" sz="quarter" idx="12"/>
          </p:nvPr>
        </p:nvSpPr>
        <p:spPr/>
        <p:txBody>
          <a:bodyPr/>
          <a:lstStyle/>
          <a:p>
            <a:fld id="{B2FED1A7-FB98-43FD-AA3D-E7C3EC56B298}" type="slidenum">
              <a:rPr lang="en-US" smtClean="0"/>
              <a:t>21</a:t>
            </a:fld>
            <a:endParaRPr lang="en-US"/>
          </a:p>
        </p:txBody>
      </p:sp>
      <p:sp>
        <p:nvSpPr>
          <p:cNvPr id="5" name="Title 4">
            <a:extLst>
              <a:ext uri="{FF2B5EF4-FFF2-40B4-BE49-F238E27FC236}">
                <a16:creationId xmlns:a16="http://schemas.microsoft.com/office/drawing/2014/main" id="{BECE1D4B-2202-498A-8DCB-63705B30B504}"/>
              </a:ext>
            </a:extLst>
          </p:cNvPr>
          <p:cNvSpPr>
            <a:spLocks noGrp="1"/>
          </p:cNvSpPr>
          <p:nvPr>
            <p:ph type="title"/>
          </p:nvPr>
        </p:nvSpPr>
        <p:spPr/>
        <p:txBody>
          <a:bodyPr/>
          <a:lstStyle/>
          <a:p>
            <a:r>
              <a:rPr lang="en-US" dirty="0"/>
              <a:t>Example: Staff Planning Model</a:t>
            </a:r>
          </a:p>
        </p:txBody>
      </p:sp>
    </p:spTree>
    <p:extLst>
      <p:ext uri="{BB962C8B-B14F-4D97-AF65-F5344CB8AC3E}">
        <p14:creationId xmlns:p14="http://schemas.microsoft.com/office/powerpoint/2010/main" val="4012423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281FFCB-F3EC-4D58-AC88-C232CBE617BA}"/>
              </a:ext>
            </a:extLst>
          </p:cNvPr>
          <p:cNvPicPr>
            <a:picLocks noGrp="1" noChangeAspect="1"/>
          </p:cNvPicPr>
          <p:nvPr>
            <p:ph idx="1"/>
          </p:nvPr>
        </p:nvPicPr>
        <p:blipFill>
          <a:blip r:embed="rId2"/>
          <a:stretch>
            <a:fillRect/>
          </a:stretch>
        </p:blipFill>
        <p:spPr>
          <a:xfrm>
            <a:off x="1749642" y="1371600"/>
            <a:ext cx="5263715" cy="4648200"/>
          </a:xfrm>
          <a:prstGeom prst="rect">
            <a:avLst/>
          </a:prstGeom>
        </p:spPr>
      </p:pic>
      <p:sp>
        <p:nvSpPr>
          <p:cNvPr id="3" name="Slide Number Placeholder 2">
            <a:extLst>
              <a:ext uri="{FF2B5EF4-FFF2-40B4-BE49-F238E27FC236}">
                <a16:creationId xmlns:a16="http://schemas.microsoft.com/office/drawing/2014/main" id="{50832EBA-A9FA-4769-B031-35DEC95FC5DE}"/>
              </a:ext>
            </a:extLst>
          </p:cNvPr>
          <p:cNvSpPr>
            <a:spLocks noGrp="1"/>
          </p:cNvSpPr>
          <p:nvPr>
            <p:ph type="sldNum" sz="quarter" idx="12"/>
          </p:nvPr>
        </p:nvSpPr>
        <p:spPr/>
        <p:txBody>
          <a:bodyPr/>
          <a:lstStyle/>
          <a:p>
            <a:fld id="{B2FED1A7-FB98-43FD-AA3D-E7C3EC56B298}" type="slidenum">
              <a:rPr lang="en-US" smtClean="0"/>
              <a:t>22</a:t>
            </a:fld>
            <a:endParaRPr lang="en-US"/>
          </a:p>
        </p:txBody>
      </p:sp>
      <p:sp>
        <p:nvSpPr>
          <p:cNvPr id="4" name="Title 3">
            <a:extLst>
              <a:ext uri="{FF2B5EF4-FFF2-40B4-BE49-F238E27FC236}">
                <a16:creationId xmlns:a16="http://schemas.microsoft.com/office/drawing/2014/main" id="{A0B2AFC6-2A22-46F6-B34B-7F5730AF0E3F}"/>
              </a:ext>
            </a:extLst>
          </p:cNvPr>
          <p:cNvSpPr>
            <a:spLocks noGrp="1"/>
          </p:cNvSpPr>
          <p:nvPr>
            <p:ph type="title"/>
          </p:nvPr>
        </p:nvSpPr>
        <p:spPr/>
        <p:txBody>
          <a:bodyPr/>
          <a:lstStyle/>
          <a:p>
            <a:r>
              <a:rPr lang="en-US" dirty="0"/>
              <a:t>Example</a:t>
            </a:r>
          </a:p>
        </p:txBody>
      </p:sp>
      <p:sp>
        <p:nvSpPr>
          <p:cNvPr id="5" name="Footer Placeholder 4">
            <a:extLst>
              <a:ext uri="{FF2B5EF4-FFF2-40B4-BE49-F238E27FC236}">
                <a16:creationId xmlns:a16="http://schemas.microsoft.com/office/drawing/2014/main" id="{E2E945E2-C447-40B8-8ED7-AAE5CBD90249}"/>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1633604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041F284-ABEE-4158-8700-79D6B7B77497}"/>
              </a:ext>
            </a:extLst>
          </p:cNvPr>
          <p:cNvPicPr>
            <a:picLocks noGrp="1" noChangeAspect="1"/>
          </p:cNvPicPr>
          <p:nvPr>
            <p:ph idx="1"/>
          </p:nvPr>
        </p:nvPicPr>
        <p:blipFill>
          <a:blip r:embed="rId2"/>
          <a:stretch>
            <a:fillRect/>
          </a:stretch>
        </p:blipFill>
        <p:spPr>
          <a:xfrm>
            <a:off x="1585910" y="1241668"/>
            <a:ext cx="5972175" cy="1593125"/>
          </a:xfrm>
          <a:prstGeom prst="rect">
            <a:avLst/>
          </a:prstGeom>
        </p:spPr>
      </p:pic>
      <p:sp>
        <p:nvSpPr>
          <p:cNvPr id="3" name="Slide Number Placeholder 2">
            <a:extLst>
              <a:ext uri="{FF2B5EF4-FFF2-40B4-BE49-F238E27FC236}">
                <a16:creationId xmlns:a16="http://schemas.microsoft.com/office/drawing/2014/main" id="{AD818B8F-8648-4332-99EB-42266FA1F644}"/>
              </a:ext>
            </a:extLst>
          </p:cNvPr>
          <p:cNvSpPr>
            <a:spLocks noGrp="1"/>
          </p:cNvSpPr>
          <p:nvPr>
            <p:ph type="sldNum" sz="quarter" idx="12"/>
          </p:nvPr>
        </p:nvSpPr>
        <p:spPr/>
        <p:txBody>
          <a:bodyPr/>
          <a:lstStyle/>
          <a:p>
            <a:fld id="{B2FED1A7-FB98-43FD-AA3D-E7C3EC56B298}" type="slidenum">
              <a:rPr lang="en-US" smtClean="0"/>
              <a:t>23</a:t>
            </a:fld>
            <a:endParaRPr lang="en-US"/>
          </a:p>
        </p:txBody>
      </p:sp>
      <p:sp>
        <p:nvSpPr>
          <p:cNvPr id="4" name="Title 3">
            <a:extLst>
              <a:ext uri="{FF2B5EF4-FFF2-40B4-BE49-F238E27FC236}">
                <a16:creationId xmlns:a16="http://schemas.microsoft.com/office/drawing/2014/main" id="{3EEB21F0-33E0-4A7D-B81A-8F4B8B4BFE0A}"/>
              </a:ext>
            </a:extLst>
          </p:cNvPr>
          <p:cNvSpPr>
            <a:spLocks noGrp="1"/>
          </p:cNvSpPr>
          <p:nvPr>
            <p:ph type="title"/>
          </p:nvPr>
        </p:nvSpPr>
        <p:spPr/>
        <p:txBody>
          <a:bodyPr/>
          <a:lstStyle/>
          <a:p>
            <a:r>
              <a:rPr lang="en-US" dirty="0"/>
              <a:t>Example (cont.)</a:t>
            </a:r>
          </a:p>
        </p:txBody>
      </p:sp>
      <p:sp>
        <p:nvSpPr>
          <p:cNvPr id="5" name="Footer Placeholder 4">
            <a:extLst>
              <a:ext uri="{FF2B5EF4-FFF2-40B4-BE49-F238E27FC236}">
                <a16:creationId xmlns:a16="http://schemas.microsoft.com/office/drawing/2014/main" id="{1463C538-2B8B-4718-BF7A-7E1657EBAC11}"/>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2" name="Picture 1">
            <a:extLst>
              <a:ext uri="{FF2B5EF4-FFF2-40B4-BE49-F238E27FC236}">
                <a16:creationId xmlns:a16="http://schemas.microsoft.com/office/drawing/2014/main" id="{1AB6CE8D-CC95-4A47-90BC-33CD9732C1A6}"/>
              </a:ext>
            </a:extLst>
          </p:cNvPr>
          <p:cNvPicPr>
            <a:picLocks noChangeAspect="1"/>
          </p:cNvPicPr>
          <p:nvPr/>
        </p:nvPicPr>
        <p:blipFill>
          <a:blip r:embed="rId3"/>
          <a:stretch>
            <a:fillRect/>
          </a:stretch>
        </p:blipFill>
        <p:spPr>
          <a:xfrm>
            <a:off x="1808201" y="2801238"/>
            <a:ext cx="5527591" cy="3705225"/>
          </a:xfrm>
          <a:prstGeom prst="rect">
            <a:avLst/>
          </a:prstGeom>
        </p:spPr>
      </p:pic>
    </p:spTree>
    <p:extLst>
      <p:ext uri="{BB962C8B-B14F-4D97-AF65-F5344CB8AC3E}">
        <p14:creationId xmlns:p14="http://schemas.microsoft.com/office/powerpoint/2010/main" val="2698974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2531E35-D1E9-44DF-A416-66B2CC0C1BD6}"/>
              </a:ext>
            </a:extLst>
          </p:cNvPr>
          <p:cNvPicPr>
            <a:picLocks noGrp="1" noChangeAspect="1"/>
          </p:cNvPicPr>
          <p:nvPr>
            <p:ph idx="1"/>
          </p:nvPr>
        </p:nvPicPr>
        <p:blipFill>
          <a:blip r:embed="rId2"/>
          <a:stretch>
            <a:fillRect/>
          </a:stretch>
        </p:blipFill>
        <p:spPr>
          <a:xfrm>
            <a:off x="990600" y="1371600"/>
            <a:ext cx="6772275" cy="1866900"/>
          </a:xfrm>
          <a:prstGeom prst="rect">
            <a:avLst/>
          </a:prstGeom>
        </p:spPr>
      </p:pic>
      <p:sp>
        <p:nvSpPr>
          <p:cNvPr id="3" name="Slide Number Placeholder 2">
            <a:extLst>
              <a:ext uri="{FF2B5EF4-FFF2-40B4-BE49-F238E27FC236}">
                <a16:creationId xmlns:a16="http://schemas.microsoft.com/office/drawing/2014/main" id="{D50146AC-DF78-4B70-AD49-5FE71F9FC142}"/>
              </a:ext>
            </a:extLst>
          </p:cNvPr>
          <p:cNvSpPr>
            <a:spLocks noGrp="1"/>
          </p:cNvSpPr>
          <p:nvPr>
            <p:ph type="sldNum" sz="quarter" idx="12"/>
          </p:nvPr>
        </p:nvSpPr>
        <p:spPr/>
        <p:txBody>
          <a:bodyPr/>
          <a:lstStyle/>
          <a:p>
            <a:fld id="{B2FED1A7-FB98-43FD-AA3D-E7C3EC56B298}" type="slidenum">
              <a:rPr lang="en-US" smtClean="0"/>
              <a:t>24</a:t>
            </a:fld>
            <a:endParaRPr lang="en-US"/>
          </a:p>
        </p:txBody>
      </p:sp>
      <p:sp>
        <p:nvSpPr>
          <p:cNvPr id="4" name="Title 3">
            <a:extLst>
              <a:ext uri="{FF2B5EF4-FFF2-40B4-BE49-F238E27FC236}">
                <a16:creationId xmlns:a16="http://schemas.microsoft.com/office/drawing/2014/main" id="{D4A4A799-20A6-44E6-9405-5C92B561C662}"/>
              </a:ext>
            </a:extLst>
          </p:cNvPr>
          <p:cNvSpPr>
            <a:spLocks noGrp="1"/>
          </p:cNvSpPr>
          <p:nvPr>
            <p:ph type="title"/>
          </p:nvPr>
        </p:nvSpPr>
        <p:spPr/>
        <p:txBody>
          <a:bodyPr/>
          <a:lstStyle/>
          <a:p>
            <a:r>
              <a:rPr lang="en-US" dirty="0"/>
              <a:t>Variables and constraints</a:t>
            </a:r>
          </a:p>
        </p:txBody>
      </p:sp>
      <p:sp>
        <p:nvSpPr>
          <p:cNvPr id="5" name="Footer Placeholder 4">
            <a:extLst>
              <a:ext uri="{FF2B5EF4-FFF2-40B4-BE49-F238E27FC236}">
                <a16:creationId xmlns:a16="http://schemas.microsoft.com/office/drawing/2014/main" id="{8BD0DB01-5F5E-47C1-8088-5AB1CDCB14EF}"/>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8" name="Picture 7">
            <a:extLst>
              <a:ext uri="{FF2B5EF4-FFF2-40B4-BE49-F238E27FC236}">
                <a16:creationId xmlns:a16="http://schemas.microsoft.com/office/drawing/2014/main" id="{6B9DE391-47FF-4DBA-89F8-500090AC4019}"/>
              </a:ext>
            </a:extLst>
          </p:cNvPr>
          <p:cNvPicPr>
            <a:picLocks noChangeAspect="1"/>
          </p:cNvPicPr>
          <p:nvPr/>
        </p:nvPicPr>
        <p:blipFill>
          <a:blip r:embed="rId3"/>
          <a:stretch>
            <a:fillRect/>
          </a:stretch>
        </p:blipFill>
        <p:spPr>
          <a:xfrm>
            <a:off x="2038350" y="3276600"/>
            <a:ext cx="5067300" cy="1619250"/>
          </a:xfrm>
          <a:prstGeom prst="rect">
            <a:avLst/>
          </a:prstGeom>
        </p:spPr>
      </p:pic>
      <p:pic>
        <p:nvPicPr>
          <p:cNvPr id="9" name="Picture 8">
            <a:extLst>
              <a:ext uri="{FF2B5EF4-FFF2-40B4-BE49-F238E27FC236}">
                <a16:creationId xmlns:a16="http://schemas.microsoft.com/office/drawing/2014/main" id="{F7AB020A-39D7-4D70-82A2-B85FF4FE559D}"/>
              </a:ext>
            </a:extLst>
          </p:cNvPr>
          <p:cNvPicPr>
            <a:picLocks noChangeAspect="1"/>
          </p:cNvPicPr>
          <p:nvPr/>
        </p:nvPicPr>
        <p:blipFill>
          <a:blip r:embed="rId4"/>
          <a:stretch>
            <a:fillRect/>
          </a:stretch>
        </p:blipFill>
        <p:spPr>
          <a:xfrm>
            <a:off x="2847975" y="4888859"/>
            <a:ext cx="3448050" cy="1315703"/>
          </a:xfrm>
          <a:prstGeom prst="rect">
            <a:avLst/>
          </a:prstGeom>
        </p:spPr>
      </p:pic>
    </p:spTree>
    <p:extLst>
      <p:ext uri="{BB962C8B-B14F-4D97-AF65-F5344CB8AC3E}">
        <p14:creationId xmlns:p14="http://schemas.microsoft.com/office/powerpoint/2010/main" val="1573015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D621D29-548C-40CD-85CC-FAE25002758D}"/>
              </a:ext>
            </a:extLst>
          </p:cNvPr>
          <p:cNvPicPr>
            <a:picLocks noGrp="1" noChangeAspect="1"/>
          </p:cNvPicPr>
          <p:nvPr>
            <p:ph idx="1"/>
          </p:nvPr>
        </p:nvPicPr>
        <p:blipFill>
          <a:blip r:embed="rId2"/>
          <a:stretch>
            <a:fillRect/>
          </a:stretch>
        </p:blipFill>
        <p:spPr>
          <a:xfrm>
            <a:off x="1600200" y="1371600"/>
            <a:ext cx="5543550" cy="495300"/>
          </a:xfrm>
          <a:prstGeom prst="rect">
            <a:avLst/>
          </a:prstGeom>
        </p:spPr>
      </p:pic>
      <p:sp>
        <p:nvSpPr>
          <p:cNvPr id="3" name="Slide Number Placeholder 2">
            <a:extLst>
              <a:ext uri="{FF2B5EF4-FFF2-40B4-BE49-F238E27FC236}">
                <a16:creationId xmlns:a16="http://schemas.microsoft.com/office/drawing/2014/main" id="{712C8821-D166-4748-AF2D-F0A24A99BAEA}"/>
              </a:ext>
            </a:extLst>
          </p:cNvPr>
          <p:cNvSpPr>
            <a:spLocks noGrp="1"/>
          </p:cNvSpPr>
          <p:nvPr>
            <p:ph type="sldNum" sz="quarter" idx="12"/>
          </p:nvPr>
        </p:nvSpPr>
        <p:spPr/>
        <p:txBody>
          <a:bodyPr/>
          <a:lstStyle/>
          <a:p>
            <a:fld id="{B2FED1A7-FB98-43FD-AA3D-E7C3EC56B298}" type="slidenum">
              <a:rPr lang="en-US" smtClean="0"/>
              <a:t>25</a:t>
            </a:fld>
            <a:endParaRPr lang="en-US"/>
          </a:p>
        </p:txBody>
      </p:sp>
      <p:sp>
        <p:nvSpPr>
          <p:cNvPr id="4" name="Title 3">
            <a:extLst>
              <a:ext uri="{FF2B5EF4-FFF2-40B4-BE49-F238E27FC236}">
                <a16:creationId xmlns:a16="http://schemas.microsoft.com/office/drawing/2014/main" id="{DED4907F-4EB5-4B26-9B7F-AD178F6B5D00}"/>
              </a:ext>
            </a:extLst>
          </p:cNvPr>
          <p:cNvSpPr>
            <a:spLocks noGrp="1"/>
          </p:cNvSpPr>
          <p:nvPr>
            <p:ph type="title"/>
          </p:nvPr>
        </p:nvSpPr>
        <p:spPr/>
        <p:txBody>
          <a:bodyPr/>
          <a:lstStyle/>
          <a:p>
            <a:r>
              <a:rPr lang="en-US" dirty="0"/>
              <a:t>Covering constraints</a:t>
            </a:r>
          </a:p>
        </p:txBody>
      </p:sp>
      <p:sp>
        <p:nvSpPr>
          <p:cNvPr id="5" name="Footer Placeholder 4">
            <a:extLst>
              <a:ext uri="{FF2B5EF4-FFF2-40B4-BE49-F238E27FC236}">
                <a16:creationId xmlns:a16="http://schemas.microsoft.com/office/drawing/2014/main" id="{314DA7D7-ED78-48B2-BE2B-FAB0A9F56E9A}"/>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7" name="Picture 6">
            <a:extLst>
              <a:ext uri="{FF2B5EF4-FFF2-40B4-BE49-F238E27FC236}">
                <a16:creationId xmlns:a16="http://schemas.microsoft.com/office/drawing/2014/main" id="{49F79BFC-46DE-4432-97B9-B9AE7CD42CF3}"/>
              </a:ext>
            </a:extLst>
          </p:cNvPr>
          <p:cNvPicPr>
            <a:picLocks noChangeAspect="1"/>
          </p:cNvPicPr>
          <p:nvPr/>
        </p:nvPicPr>
        <p:blipFill>
          <a:blip r:embed="rId3"/>
          <a:stretch>
            <a:fillRect/>
          </a:stretch>
        </p:blipFill>
        <p:spPr>
          <a:xfrm>
            <a:off x="1057275" y="2238375"/>
            <a:ext cx="7029450" cy="2381250"/>
          </a:xfrm>
          <a:prstGeom prst="rect">
            <a:avLst/>
          </a:prstGeom>
        </p:spPr>
      </p:pic>
    </p:spTree>
    <p:extLst>
      <p:ext uri="{BB962C8B-B14F-4D97-AF65-F5344CB8AC3E}">
        <p14:creationId xmlns:p14="http://schemas.microsoft.com/office/powerpoint/2010/main" val="676725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43D4BF6-A330-4A32-9B9E-2A8DF3318F5A}"/>
              </a:ext>
            </a:extLst>
          </p:cNvPr>
          <p:cNvPicPr>
            <a:picLocks noGrp="1" noChangeAspect="1"/>
          </p:cNvPicPr>
          <p:nvPr>
            <p:ph idx="1"/>
          </p:nvPr>
        </p:nvPicPr>
        <p:blipFill>
          <a:blip r:embed="rId2"/>
          <a:stretch>
            <a:fillRect/>
          </a:stretch>
        </p:blipFill>
        <p:spPr>
          <a:xfrm>
            <a:off x="1972112" y="1371600"/>
            <a:ext cx="4818776" cy="4648200"/>
          </a:xfrm>
          <a:prstGeom prst="rect">
            <a:avLst/>
          </a:prstGeom>
        </p:spPr>
      </p:pic>
      <p:sp>
        <p:nvSpPr>
          <p:cNvPr id="3" name="Slide Number Placeholder 2">
            <a:extLst>
              <a:ext uri="{FF2B5EF4-FFF2-40B4-BE49-F238E27FC236}">
                <a16:creationId xmlns:a16="http://schemas.microsoft.com/office/drawing/2014/main" id="{DA830180-4FCE-4FB2-951A-B927478C4C86}"/>
              </a:ext>
            </a:extLst>
          </p:cNvPr>
          <p:cNvSpPr>
            <a:spLocks noGrp="1"/>
          </p:cNvSpPr>
          <p:nvPr>
            <p:ph type="sldNum" sz="quarter" idx="12"/>
          </p:nvPr>
        </p:nvSpPr>
        <p:spPr/>
        <p:txBody>
          <a:bodyPr/>
          <a:lstStyle/>
          <a:p>
            <a:fld id="{B2FED1A7-FB98-43FD-AA3D-E7C3EC56B298}" type="slidenum">
              <a:rPr lang="en-US" smtClean="0"/>
              <a:t>26</a:t>
            </a:fld>
            <a:endParaRPr lang="en-US"/>
          </a:p>
        </p:txBody>
      </p:sp>
      <p:sp>
        <p:nvSpPr>
          <p:cNvPr id="4" name="Title 3">
            <a:extLst>
              <a:ext uri="{FF2B5EF4-FFF2-40B4-BE49-F238E27FC236}">
                <a16:creationId xmlns:a16="http://schemas.microsoft.com/office/drawing/2014/main" id="{723C0F4F-2006-4AA5-A50F-8790CEB73F18}"/>
              </a:ext>
            </a:extLst>
          </p:cNvPr>
          <p:cNvSpPr>
            <a:spLocks noGrp="1"/>
          </p:cNvSpPr>
          <p:nvPr>
            <p:ph type="title"/>
          </p:nvPr>
        </p:nvSpPr>
        <p:spPr/>
        <p:txBody>
          <a:bodyPr/>
          <a:lstStyle/>
          <a:p>
            <a:r>
              <a:rPr lang="en-US" dirty="0"/>
              <a:t>LP model</a:t>
            </a:r>
          </a:p>
        </p:txBody>
      </p:sp>
      <p:sp>
        <p:nvSpPr>
          <p:cNvPr id="5" name="Footer Placeholder 4">
            <a:extLst>
              <a:ext uri="{FF2B5EF4-FFF2-40B4-BE49-F238E27FC236}">
                <a16:creationId xmlns:a16="http://schemas.microsoft.com/office/drawing/2014/main" id="{44DD285D-AD9D-494C-92C2-21578F5BC7C9}"/>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3217627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04C9815-29E0-42E6-A829-37ED67606959}"/>
              </a:ext>
            </a:extLst>
          </p:cNvPr>
          <p:cNvSpPr>
            <a:spLocks noGrp="1"/>
          </p:cNvSpPr>
          <p:nvPr>
            <p:ph type="sldNum" sz="quarter" idx="12"/>
          </p:nvPr>
        </p:nvSpPr>
        <p:spPr/>
        <p:txBody>
          <a:bodyPr/>
          <a:lstStyle/>
          <a:p>
            <a:fld id="{B2FED1A7-FB98-43FD-AA3D-E7C3EC56B298}" type="slidenum">
              <a:rPr lang="en-US" smtClean="0"/>
              <a:t>27</a:t>
            </a:fld>
            <a:endParaRPr lang="en-US"/>
          </a:p>
        </p:txBody>
      </p:sp>
      <p:sp>
        <p:nvSpPr>
          <p:cNvPr id="4" name="Title 3">
            <a:extLst>
              <a:ext uri="{FF2B5EF4-FFF2-40B4-BE49-F238E27FC236}">
                <a16:creationId xmlns:a16="http://schemas.microsoft.com/office/drawing/2014/main" id="{C6AC1BAE-202C-449A-BC97-45A22A6DC30E}"/>
              </a:ext>
            </a:extLst>
          </p:cNvPr>
          <p:cNvSpPr>
            <a:spLocks noGrp="1"/>
          </p:cNvSpPr>
          <p:nvPr>
            <p:ph type="title"/>
          </p:nvPr>
        </p:nvSpPr>
        <p:spPr/>
        <p:txBody>
          <a:bodyPr>
            <a:normAutofit fontScale="90000"/>
          </a:bodyPr>
          <a:lstStyle/>
          <a:p>
            <a:r>
              <a:rPr lang="en-US" dirty="0"/>
              <a:t>Application – Multiple-period production planning</a:t>
            </a:r>
          </a:p>
        </p:txBody>
      </p:sp>
      <p:sp>
        <p:nvSpPr>
          <p:cNvPr id="5" name="Footer Placeholder 4">
            <a:extLst>
              <a:ext uri="{FF2B5EF4-FFF2-40B4-BE49-F238E27FC236}">
                <a16:creationId xmlns:a16="http://schemas.microsoft.com/office/drawing/2014/main" id="{AB824DC8-ECE8-4D22-8816-79A401774125}"/>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6" name="Picture 5">
            <a:extLst>
              <a:ext uri="{FF2B5EF4-FFF2-40B4-BE49-F238E27FC236}">
                <a16:creationId xmlns:a16="http://schemas.microsoft.com/office/drawing/2014/main" id="{56189DD1-FB07-4EE6-B87B-27C79432D4A2}"/>
              </a:ext>
            </a:extLst>
          </p:cNvPr>
          <p:cNvPicPr>
            <a:picLocks noChangeAspect="1"/>
          </p:cNvPicPr>
          <p:nvPr/>
        </p:nvPicPr>
        <p:blipFill>
          <a:blip r:embed="rId2"/>
          <a:stretch>
            <a:fillRect/>
          </a:stretch>
        </p:blipFill>
        <p:spPr>
          <a:xfrm>
            <a:off x="268787" y="2504267"/>
            <a:ext cx="8682625" cy="2448733"/>
          </a:xfrm>
          <a:prstGeom prst="rect">
            <a:avLst/>
          </a:prstGeom>
        </p:spPr>
      </p:pic>
      <p:cxnSp>
        <p:nvCxnSpPr>
          <p:cNvPr id="7" name="Straight Connector 6">
            <a:extLst>
              <a:ext uri="{FF2B5EF4-FFF2-40B4-BE49-F238E27FC236}">
                <a16:creationId xmlns:a16="http://schemas.microsoft.com/office/drawing/2014/main" id="{D2EA9924-9744-4404-BDE2-B5A657BBC93A}"/>
              </a:ext>
            </a:extLst>
          </p:cNvPr>
          <p:cNvCxnSpPr>
            <a:cxnSpLocks/>
          </p:cNvCxnSpPr>
          <p:nvPr/>
        </p:nvCxnSpPr>
        <p:spPr>
          <a:xfrm>
            <a:off x="5882915" y="4114800"/>
            <a:ext cx="3016969"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3096573-74F8-4A71-8ED0-7055DFA29902}"/>
              </a:ext>
            </a:extLst>
          </p:cNvPr>
          <p:cNvCxnSpPr>
            <a:cxnSpLocks/>
          </p:cNvCxnSpPr>
          <p:nvPr/>
        </p:nvCxnSpPr>
        <p:spPr>
          <a:xfrm>
            <a:off x="268787" y="4343400"/>
            <a:ext cx="7732213"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100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78085B-7052-40C6-9098-1624A604C6F1}"/>
              </a:ext>
            </a:extLst>
          </p:cNvPr>
          <p:cNvSpPr>
            <a:spLocks noGrp="1"/>
          </p:cNvSpPr>
          <p:nvPr>
            <p:ph type="sldNum" sz="quarter" idx="12"/>
          </p:nvPr>
        </p:nvSpPr>
        <p:spPr/>
        <p:txBody>
          <a:bodyPr/>
          <a:lstStyle/>
          <a:p>
            <a:fld id="{B2FED1A7-FB98-43FD-AA3D-E7C3EC56B298}" type="slidenum">
              <a:rPr lang="en-US" smtClean="0"/>
              <a:t>28</a:t>
            </a:fld>
            <a:endParaRPr lang="en-US"/>
          </a:p>
        </p:txBody>
      </p:sp>
      <p:sp>
        <p:nvSpPr>
          <p:cNvPr id="4" name="Title 3">
            <a:extLst>
              <a:ext uri="{FF2B5EF4-FFF2-40B4-BE49-F238E27FC236}">
                <a16:creationId xmlns:a16="http://schemas.microsoft.com/office/drawing/2014/main" id="{DB16B761-0198-4849-8358-3DE9A1902D84}"/>
              </a:ext>
            </a:extLst>
          </p:cNvPr>
          <p:cNvSpPr>
            <a:spLocks noGrp="1"/>
          </p:cNvSpPr>
          <p:nvPr>
            <p:ph type="title"/>
          </p:nvPr>
        </p:nvSpPr>
        <p:spPr/>
        <p:txBody>
          <a:bodyPr/>
          <a:lstStyle/>
          <a:p>
            <a:r>
              <a:rPr lang="en-US" dirty="0"/>
              <a:t>Production planning (cont.)</a:t>
            </a:r>
          </a:p>
        </p:txBody>
      </p:sp>
      <p:sp>
        <p:nvSpPr>
          <p:cNvPr id="5" name="Footer Placeholder 4">
            <a:extLst>
              <a:ext uri="{FF2B5EF4-FFF2-40B4-BE49-F238E27FC236}">
                <a16:creationId xmlns:a16="http://schemas.microsoft.com/office/drawing/2014/main" id="{7AFE7BCB-7149-47CE-A828-E8D582C4C178}"/>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6" name="Picture 5">
            <a:extLst>
              <a:ext uri="{FF2B5EF4-FFF2-40B4-BE49-F238E27FC236}">
                <a16:creationId xmlns:a16="http://schemas.microsoft.com/office/drawing/2014/main" id="{9733FAE6-12FD-4CD6-A223-C2090E09A7AF}"/>
              </a:ext>
            </a:extLst>
          </p:cNvPr>
          <p:cNvPicPr>
            <a:picLocks noChangeAspect="1"/>
          </p:cNvPicPr>
          <p:nvPr/>
        </p:nvPicPr>
        <p:blipFill>
          <a:blip r:embed="rId2"/>
          <a:stretch>
            <a:fillRect/>
          </a:stretch>
        </p:blipFill>
        <p:spPr>
          <a:xfrm>
            <a:off x="342900" y="1524000"/>
            <a:ext cx="8458200" cy="1333500"/>
          </a:xfrm>
          <a:prstGeom prst="rect">
            <a:avLst/>
          </a:prstGeom>
        </p:spPr>
      </p:pic>
      <p:pic>
        <p:nvPicPr>
          <p:cNvPr id="7" name="Picture 6">
            <a:extLst>
              <a:ext uri="{FF2B5EF4-FFF2-40B4-BE49-F238E27FC236}">
                <a16:creationId xmlns:a16="http://schemas.microsoft.com/office/drawing/2014/main" id="{9784391D-082F-4A13-B24E-00B98E3550F6}"/>
              </a:ext>
            </a:extLst>
          </p:cNvPr>
          <p:cNvPicPr>
            <a:picLocks noChangeAspect="1"/>
          </p:cNvPicPr>
          <p:nvPr/>
        </p:nvPicPr>
        <p:blipFill>
          <a:blip r:embed="rId3"/>
          <a:stretch>
            <a:fillRect/>
          </a:stretch>
        </p:blipFill>
        <p:spPr>
          <a:xfrm>
            <a:off x="595312" y="3162300"/>
            <a:ext cx="7953375" cy="2533650"/>
          </a:xfrm>
          <a:prstGeom prst="rect">
            <a:avLst/>
          </a:prstGeom>
        </p:spPr>
      </p:pic>
    </p:spTree>
    <p:extLst>
      <p:ext uri="{BB962C8B-B14F-4D97-AF65-F5344CB8AC3E}">
        <p14:creationId xmlns:p14="http://schemas.microsoft.com/office/powerpoint/2010/main" val="1035828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DF3894-501F-4CCE-95FF-DCE74FF5DED1}"/>
              </a:ext>
            </a:extLst>
          </p:cNvPr>
          <p:cNvSpPr>
            <a:spLocks noGrp="1"/>
          </p:cNvSpPr>
          <p:nvPr>
            <p:ph type="sldNum" sz="quarter" idx="12"/>
          </p:nvPr>
        </p:nvSpPr>
        <p:spPr/>
        <p:txBody>
          <a:bodyPr/>
          <a:lstStyle/>
          <a:p>
            <a:fld id="{B2FED1A7-FB98-43FD-AA3D-E7C3EC56B298}" type="slidenum">
              <a:rPr lang="en-US" smtClean="0"/>
              <a:t>29</a:t>
            </a:fld>
            <a:endParaRPr lang="en-US"/>
          </a:p>
        </p:txBody>
      </p:sp>
      <p:sp>
        <p:nvSpPr>
          <p:cNvPr id="4" name="Title 3">
            <a:extLst>
              <a:ext uri="{FF2B5EF4-FFF2-40B4-BE49-F238E27FC236}">
                <a16:creationId xmlns:a16="http://schemas.microsoft.com/office/drawing/2014/main" id="{35A8A313-D13D-4145-A71C-F25A2A577579}"/>
              </a:ext>
            </a:extLst>
          </p:cNvPr>
          <p:cNvSpPr>
            <a:spLocks noGrp="1"/>
          </p:cNvSpPr>
          <p:nvPr>
            <p:ph type="title"/>
          </p:nvPr>
        </p:nvSpPr>
        <p:spPr/>
        <p:txBody>
          <a:bodyPr/>
          <a:lstStyle/>
          <a:p>
            <a:r>
              <a:rPr lang="en-US" dirty="0"/>
              <a:t>LP formulation</a:t>
            </a:r>
          </a:p>
        </p:txBody>
      </p:sp>
      <p:sp>
        <p:nvSpPr>
          <p:cNvPr id="5" name="Footer Placeholder 4">
            <a:extLst>
              <a:ext uri="{FF2B5EF4-FFF2-40B4-BE49-F238E27FC236}">
                <a16:creationId xmlns:a16="http://schemas.microsoft.com/office/drawing/2014/main" id="{624F66DA-9AA3-4336-8BC6-5F73EC9D2C79}"/>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pic>
        <p:nvPicPr>
          <p:cNvPr id="6" name="Picture 5">
            <a:extLst>
              <a:ext uri="{FF2B5EF4-FFF2-40B4-BE49-F238E27FC236}">
                <a16:creationId xmlns:a16="http://schemas.microsoft.com/office/drawing/2014/main" id="{E3C47067-2E9D-44D7-B87D-22001F680230}"/>
              </a:ext>
            </a:extLst>
          </p:cNvPr>
          <p:cNvPicPr>
            <a:picLocks noChangeAspect="1"/>
          </p:cNvPicPr>
          <p:nvPr/>
        </p:nvPicPr>
        <p:blipFill>
          <a:blip r:embed="rId2"/>
          <a:stretch>
            <a:fillRect/>
          </a:stretch>
        </p:blipFill>
        <p:spPr>
          <a:xfrm>
            <a:off x="304800" y="1676400"/>
            <a:ext cx="8239125" cy="495300"/>
          </a:xfrm>
          <a:prstGeom prst="rect">
            <a:avLst/>
          </a:prstGeom>
        </p:spPr>
      </p:pic>
      <p:pic>
        <p:nvPicPr>
          <p:cNvPr id="7" name="Picture 6">
            <a:extLst>
              <a:ext uri="{FF2B5EF4-FFF2-40B4-BE49-F238E27FC236}">
                <a16:creationId xmlns:a16="http://schemas.microsoft.com/office/drawing/2014/main" id="{E024C712-A686-4859-9F2B-6ABD24404EF4}"/>
              </a:ext>
            </a:extLst>
          </p:cNvPr>
          <p:cNvPicPr>
            <a:picLocks noChangeAspect="1"/>
          </p:cNvPicPr>
          <p:nvPr/>
        </p:nvPicPr>
        <p:blipFill>
          <a:blip r:embed="rId3"/>
          <a:stretch>
            <a:fillRect/>
          </a:stretch>
        </p:blipFill>
        <p:spPr>
          <a:xfrm>
            <a:off x="2514600" y="2816226"/>
            <a:ext cx="4343819" cy="2857500"/>
          </a:xfrm>
          <a:prstGeom prst="rect">
            <a:avLst/>
          </a:prstGeom>
        </p:spPr>
      </p:pic>
      <p:sp>
        <p:nvSpPr>
          <p:cNvPr id="8" name="TextBox 7">
            <a:extLst>
              <a:ext uri="{FF2B5EF4-FFF2-40B4-BE49-F238E27FC236}">
                <a16:creationId xmlns:a16="http://schemas.microsoft.com/office/drawing/2014/main" id="{2D9E6576-C65E-400F-8FA6-69DD6C044A8E}"/>
              </a:ext>
            </a:extLst>
          </p:cNvPr>
          <p:cNvSpPr txBox="1"/>
          <p:nvPr/>
        </p:nvSpPr>
        <p:spPr>
          <a:xfrm>
            <a:off x="685800" y="2733585"/>
            <a:ext cx="762000" cy="400110"/>
          </a:xfrm>
          <a:prstGeom prst="rect">
            <a:avLst/>
          </a:prstGeom>
          <a:noFill/>
        </p:spPr>
        <p:txBody>
          <a:bodyPr wrap="square" rtlCol="0">
            <a:spAutoFit/>
          </a:bodyPr>
          <a:lstStyle/>
          <a:p>
            <a:r>
              <a:rPr lang="en-US" sz="2000" dirty="0" err="1">
                <a:latin typeface="Myriad Pro" panose="020B0503030403020204" charset="0"/>
              </a:rPr>
              <a:t>s.t.</a:t>
            </a:r>
            <a:endParaRPr lang="en-US" sz="2000" dirty="0">
              <a:latin typeface="Myriad Pro" panose="020B0503030403020204" charset="0"/>
            </a:endParaRPr>
          </a:p>
        </p:txBody>
      </p:sp>
    </p:spTree>
    <p:extLst>
      <p:ext uri="{BB962C8B-B14F-4D97-AF65-F5344CB8AC3E}">
        <p14:creationId xmlns:p14="http://schemas.microsoft.com/office/powerpoint/2010/main" val="1521367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4BB0AA7D-5194-4E76-9DBA-219E58AE56E0}"/>
                  </a:ext>
                </a:extLst>
              </p:cNvPr>
              <p:cNvSpPr>
                <a:spLocks noGrp="1"/>
              </p:cNvSpPr>
              <p:nvPr>
                <p:ph idx="1"/>
              </p:nvPr>
            </p:nvSpPr>
            <p:spPr/>
            <p:txBody>
              <a:bodyPr>
                <a:normAutofit/>
              </a:bodyPr>
              <a:lstStyle/>
              <a:p>
                <a:r>
                  <a:rPr lang="en-US" sz="2400" dirty="0"/>
                  <a:t>Quantities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𝑚</m:t>
                        </m:r>
                      </m:sub>
                    </m:sSub>
                  </m:oMath>
                </a14:m>
                <a:r>
                  <a:rPr lang="en-US" sz="2400" dirty="0"/>
                  <a:t> of a certain product are to be shipped from each of </a:t>
                </a:r>
                <a14:m>
                  <m:oMath xmlns:m="http://schemas.openxmlformats.org/officeDocument/2006/math">
                    <m:r>
                      <a:rPr lang="en-US" sz="2400" b="0" i="1" smtClean="0">
                        <a:latin typeface="Cambria Math" panose="02040503050406030204" pitchFamily="18" charset="0"/>
                      </a:rPr>
                      <m:t>𝑚</m:t>
                    </m:r>
                  </m:oMath>
                </a14:m>
                <a:r>
                  <a:rPr lang="en-US" sz="2400" dirty="0"/>
                  <a:t> locations and received in amounts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𝑛</m:t>
                        </m:r>
                      </m:sub>
                    </m:sSub>
                  </m:oMath>
                </a14:m>
                <a:r>
                  <a:rPr lang="en-US" sz="2400" dirty="0"/>
                  <a:t> at each of </a:t>
                </a:r>
                <a14:m>
                  <m:oMath xmlns:m="http://schemas.openxmlformats.org/officeDocument/2006/math">
                    <m:r>
                      <a:rPr lang="en-US" sz="2400" b="0" i="1" smtClean="0">
                        <a:latin typeface="Cambria Math" panose="02040503050406030204" pitchFamily="18" charset="0"/>
                      </a:rPr>
                      <m:t>𝑛</m:t>
                    </m:r>
                  </m:oMath>
                </a14:m>
                <a:r>
                  <a:rPr lang="en-US" sz="2400" dirty="0"/>
                  <a:t> destinations.</a:t>
                </a:r>
              </a:p>
              <a:p>
                <a:r>
                  <a:rPr lang="en-US" sz="2400" dirty="0"/>
                  <a:t>Shipping cost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𝑐</m:t>
                        </m:r>
                      </m:e>
                      <m:sub>
                        <m:r>
                          <a:rPr lang="en-US" sz="2400" b="0" i="1" smtClean="0">
                            <a:latin typeface="Cambria Math" panose="02040503050406030204" pitchFamily="18" charset="0"/>
                          </a:rPr>
                          <m:t>𝑖𝑗</m:t>
                        </m:r>
                      </m:sub>
                    </m:sSub>
                  </m:oMath>
                </a14:m>
                <a:r>
                  <a:rPr lang="en-US" sz="2400" dirty="0"/>
                  <a:t>: shipping a unit of product from origin </a:t>
                </a:r>
                <a14:m>
                  <m:oMath xmlns:m="http://schemas.openxmlformats.org/officeDocument/2006/math">
                    <m:r>
                      <a:rPr lang="en-US" sz="2400" b="0" i="1" smtClean="0">
                        <a:latin typeface="Cambria Math" panose="02040503050406030204" pitchFamily="18" charset="0"/>
                      </a:rPr>
                      <m:t>𝑖</m:t>
                    </m:r>
                  </m:oMath>
                </a14:m>
                <a:r>
                  <a:rPr lang="en-US" sz="2400" dirty="0"/>
                  <a:t> to destination </a:t>
                </a:r>
                <a14:m>
                  <m:oMath xmlns:m="http://schemas.openxmlformats.org/officeDocument/2006/math">
                    <m:r>
                      <a:rPr lang="en-US" sz="2400" b="0" i="1" smtClean="0">
                        <a:latin typeface="Cambria Math" panose="02040503050406030204" pitchFamily="18" charset="0"/>
                      </a:rPr>
                      <m:t>𝑗</m:t>
                    </m:r>
                  </m:oMath>
                </a14:m>
                <a:endParaRPr lang="en-US" sz="2400" dirty="0"/>
              </a:p>
              <a:p>
                <a:r>
                  <a:rPr lang="en-US" sz="2400" dirty="0"/>
                  <a:t>Determine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𝑖𝑗</m:t>
                        </m:r>
                      </m:sub>
                    </m:sSub>
                  </m:oMath>
                </a14:m>
                <a:r>
                  <a:rPr lang="en-US" sz="2400" dirty="0"/>
                  <a:t>: amounts from </a:t>
                </a:r>
                <a14:m>
                  <m:oMath xmlns:m="http://schemas.openxmlformats.org/officeDocument/2006/math">
                    <m:r>
                      <a:rPr lang="en-US" sz="2400" b="0" i="1" smtClean="0">
                        <a:latin typeface="Cambria Math" panose="02040503050406030204" pitchFamily="18" charset="0"/>
                      </a:rPr>
                      <m:t>𝑖</m:t>
                    </m:r>
                  </m:oMath>
                </a14:m>
                <a:r>
                  <a:rPr lang="en-US" sz="2400" dirty="0"/>
                  <a:t> to </a:t>
                </a:r>
                <a14:m>
                  <m:oMath xmlns:m="http://schemas.openxmlformats.org/officeDocument/2006/math">
                    <m:r>
                      <a:rPr lang="en-US" sz="2400" b="0" i="1" smtClean="0">
                        <a:latin typeface="Cambria Math" panose="02040503050406030204" pitchFamily="18" charset="0"/>
                      </a:rPr>
                      <m:t>𝑗</m:t>
                    </m:r>
                  </m:oMath>
                </a14:m>
                <a:endParaRPr lang="en-US" sz="2400" dirty="0"/>
              </a:p>
              <a:p>
                <a:r>
                  <a:rPr lang="en-US" sz="2400" dirty="0"/>
                  <a:t>Objective: minimize total transportation cost</a:t>
                </a:r>
              </a:p>
              <a:p>
                <a:r>
                  <a:rPr lang="en-US" sz="2400" dirty="0"/>
                  <a:t>Constraint: supply and demand requirements</a:t>
                </a:r>
              </a:p>
            </p:txBody>
          </p:sp>
        </mc:Choice>
        <mc:Fallback xmlns="">
          <p:sp>
            <p:nvSpPr>
              <p:cNvPr id="2" name="Content Placeholder 1">
                <a:extLst>
                  <a:ext uri="{FF2B5EF4-FFF2-40B4-BE49-F238E27FC236}">
                    <a16:creationId xmlns:a16="http://schemas.microsoft.com/office/drawing/2014/main" id="{4BB0AA7D-5194-4E76-9DBA-219E58AE56E0}"/>
                  </a:ext>
                </a:extLst>
              </p:cNvPr>
              <p:cNvSpPr>
                <a:spLocks noGrp="1" noRot="1" noChangeAspect="1" noMove="1" noResize="1" noEditPoints="1" noAdjustHandles="1" noChangeArrowheads="1" noChangeShapeType="1" noTextEdit="1"/>
              </p:cNvSpPr>
              <p:nvPr>
                <p:ph idx="1"/>
              </p:nvPr>
            </p:nvSpPr>
            <p:spPr>
              <a:blipFill>
                <a:blip r:embed="rId2"/>
                <a:stretch>
                  <a:fillRect l="-1009" t="-1048"/>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3C8BC683-9866-4ECB-B6C1-95E7DC918D88}"/>
              </a:ext>
            </a:extLst>
          </p:cNvPr>
          <p:cNvSpPr>
            <a:spLocks noGrp="1"/>
          </p:cNvSpPr>
          <p:nvPr>
            <p:ph type="ftr" sz="quarter" idx="11"/>
          </p:nvPr>
        </p:nvSpPr>
        <p:spPr>
          <a:xfrm>
            <a:off x="3124200" y="632460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ISYE 671 Linear Programming and Network Flows</a:t>
            </a:r>
          </a:p>
          <a:p>
            <a:r>
              <a:rPr lang="en-US"/>
              <a:t>Northern Illinois University</a:t>
            </a:r>
            <a:endParaRPr lang="en-US" dirty="0"/>
          </a:p>
        </p:txBody>
      </p:sp>
      <p:sp>
        <p:nvSpPr>
          <p:cNvPr id="4" name="Slide Number Placeholder 3">
            <a:extLst>
              <a:ext uri="{FF2B5EF4-FFF2-40B4-BE49-F238E27FC236}">
                <a16:creationId xmlns:a16="http://schemas.microsoft.com/office/drawing/2014/main" id="{DA9E02DC-D48B-42F8-9BCC-68B46DB00C72}"/>
              </a:ext>
            </a:extLst>
          </p:cNvPr>
          <p:cNvSpPr>
            <a:spLocks noGrp="1"/>
          </p:cNvSpPr>
          <p:nvPr>
            <p:ph type="sldNum" sz="quarter" idx="12"/>
          </p:nvPr>
        </p:nvSpPr>
        <p:spPr/>
        <p:txBody>
          <a:bodyPr/>
          <a:lstStyle/>
          <a:p>
            <a:fld id="{B2FED1A7-FB98-43FD-AA3D-E7C3EC56B298}" type="slidenum">
              <a:rPr lang="en-US" smtClean="0"/>
              <a:t>30</a:t>
            </a:fld>
            <a:endParaRPr lang="en-US"/>
          </a:p>
        </p:txBody>
      </p:sp>
      <p:sp>
        <p:nvSpPr>
          <p:cNvPr id="5" name="Title 4">
            <a:extLst>
              <a:ext uri="{FF2B5EF4-FFF2-40B4-BE49-F238E27FC236}">
                <a16:creationId xmlns:a16="http://schemas.microsoft.com/office/drawing/2014/main" id="{5F378B7E-B583-4795-95DF-5491ABDBD7C9}"/>
              </a:ext>
            </a:extLst>
          </p:cNvPr>
          <p:cNvSpPr>
            <a:spLocks noGrp="1"/>
          </p:cNvSpPr>
          <p:nvPr>
            <p:ph type="title"/>
          </p:nvPr>
        </p:nvSpPr>
        <p:spPr/>
        <p:txBody>
          <a:bodyPr/>
          <a:lstStyle/>
          <a:p>
            <a:r>
              <a:rPr lang="en-US" dirty="0"/>
              <a:t>Example: Transportation Problem</a:t>
            </a:r>
          </a:p>
        </p:txBody>
      </p:sp>
    </p:spTree>
    <p:extLst>
      <p:ext uri="{BB962C8B-B14F-4D97-AF65-F5344CB8AC3E}">
        <p14:creationId xmlns:p14="http://schemas.microsoft.com/office/powerpoint/2010/main" val="3859068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63FA1D1-3BCB-48E4-935F-F11FB362E287}"/>
              </a:ext>
            </a:extLst>
          </p:cNvPr>
          <p:cNvSpPr>
            <a:spLocks noGrp="1"/>
          </p:cNvSpPr>
          <p:nvPr>
            <p:ph type="ftr" sz="quarter" idx="11"/>
          </p:nvPr>
        </p:nvSpPr>
        <p:spPr>
          <a:xfrm>
            <a:off x="3124200" y="632460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ISYE 671 Linear Programming and Network Flows</a:t>
            </a:r>
          </a:p>
          <a:p>
            <a:r>
              <a:rPr lang="en-US"/>
              <a:t>Northern Illinois University</a:t>
            </a:r>
            <a:endParaRPr lang="en-US" dirty="0"/>
          </a:p>
        </p:txBody>
      </p:sp>
      <p:sp>
        <p:nvSpPr>
          <p:cNvPr id="4" name="Slide Number Placeholder 3">
            <a:extLst>
              <a:ext uri="{FF2B5EF4-FFF2-40B4-BE49-F238E27FC236}">
                <a16:creationId xmlns:a16="http://schemas.microsoft.com/office/drawing/2014/main" id="{2A82EFAA-D10B-4127-834B-6A042A74205D}"/>
              </a:ext>
            </a:extLst>
          </p:cNvPr>
          <p:cNvSpPr>
            <a:spLocks noGrp="1"/>
          </p:cNvSpPr>
          <p:nvPr>
            <p:ph type="sldNum" sz="quarter" idx="12"/>
          </p:nvPr>
        </p:nvSpPr>
        <p:spPr/>
        <p:txBody>
          <a:bodyPr/>
          <a:lstStyle/>
          <a:p>
            <a:fld id="{B2FED1A7-FB98-43FD-AA3D-E7C3EC56B298}" type="slidenum">
              <a:rPr lang="en-US" smtClean="0"/>
              <a:t>31</a:t>
            </a:fld>
            <a:endParaRPr lang="en-US"/>
          </a:p>
        </p:txBody>
      </p:sp>
      <p:sp>
        <p:nvSpPr>
          <p:cNvPr id="5" name="Title 4">
            <a:extLst>
              <a:ext uri="{FF2B5EF4-FFF2-40B4-BE49-F238E27FC236}">
                <a16:creationId xmlns:a16="http://schemas.microsoft.com/office/drawing/2014/main" id="{4ADE5255-D6E4-4326-ACA0-2CE5C1A49EC7}"/>
              </a:ext>
            </a:extLst>
          </p:cNvPr>
          <p:cNvSpPr>
            <a:spLocks noGrp="1"/>
          </p:cNvSpPr>
          <p:nvPr>
            <p:ph type="title"/>
          </p:nvPr>
        </p:nvSpPr>
        <p:spPr/>
        <p:txBody>
          <a:bodyPr/>
          <a:lstStyle/>
          <a:p>
            <a:r>
              <a:rPr lang="en-US" dirty="0"/>
              <a:t>LP model</a:t>
            </a:r>
          </a:p>
        </p:txBody>
      </p:sp>
      <p:sp>
        <p:nvSpPr>
          <p:cNvPr id="22" name="TextBox 21">
            <a:extLst>
              <a:ext uri="{FF2B5EF4-FFF2-40B4-BE49-F238E27FC236}">
                <a16:creationId xmlns:a16="http://schemas.microsoft.com/office/drawing/2014/main" id="{DD681E7B-B624-4E45-BDC9-C3240E29FBFC}"/>
              </a:ext>
            </a:extLst>
          </p:cNvPr>
          <p:cNvSpPr txBox="1"/>
          <p:nvPr/>
        </p:nvSpPr>
        <p:spPr>
          <a:xfrm>
            <a:off x="1456619" y="2021208"/>
            <a:ext cx="990600" cy="400110"/>
          </a:xfrm>
          <a:prstGeom prst="rect">
            <a:avLst/>
          </a:prstGeom>
          <a:noFill/>
        </p:spPr>
        <p:txBody>
          <a:bodyPr wrap="square" rtlCol="0">
            <a:spAutoFit/>
          </a:bodyPr>
          <a:lstStyle/>
          <a:p>
            <a:r>
              <a:rPr lang="en-US" sz="2000" dirty="0">
                <a:latin typeface="Myriad Pro" panose="020B0503030403020204" charset="0"/>
              </a:rPr>
              <a:t>min</a:t>
            </a:r>
          </a:p>
        </p:txBody>
      </p:sp>
      <p:sp>
        <p:nvSpPr>
          <p:cNvPr id="23" name="TextBox 22">
            <a:extLst>
              <a:ext uri="{FF2B5EF4-FFF2-40B4-BE49-F238E27FC236}">
                <a16:creationId xmlns:a16="http://schemas.microsoft.com/office/drawing/2014/main" id="{652768BB-6CD8-4CA6-B132-56C76B55194A}"/>
              </a:ext>
            </a:extLst>
          </p:cNvPr>
          <p:cNvSpPr txBox="1"/>
          <p:nvPr/>
        </p:nvSpPr>
        <p:spPr>
          <a:xfrm>
            <a:off x="1570919" y="3146952"/>
            <a:ext cx="762000" cy="400110"/>
          </a:xfrm>
          <a:prstGeom prst="rect">
            <a:avLst/>
          </a:prstGeom>
          <a:noFill/>
        </p:spPr>
        <p:txBody>
          <a:bodyPr wrap="square" rtlCol="0">
            <a:spAutoFit/>
          </a:bodyPr>
          <a:lstStyle/>
          <a:p>
            <a:r>
              <a:rPr lang="en-US" sz="2000" dirty="0" err="1">
                <a:latin typeface="Myriad Pro" panose="020B0503030403020204" charset="0"/>
              </a:rPr>
              <a:t>s.t.</a:t>
            </a:r>
            <a:endParaRPr lang="en-US" sz="2000" dirty="0">
              <a:latin typeface="Myriad Pro" panose="020B0503030403020204"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1E6EE70-589A-48F3-AD82-464D9D2791C3}"/>
                  </a:ext>
                </a:extLst>
              </p:cNvPr>
              <p:cNvSpPr txBox="1"/>
              <p:nvPr/>
            </p:nvSpPr>
            <p:spPr>
              <a:xfrm>
                <a:off x="2133600" y="1726239"/>
                <a:ext cx="2508422" cy="967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𝑚</m:t>
                          </m:r>
                        </m:sup>
                        <m:e>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𝑗</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𝑐</m:t>
                                  </m:r>
                                </m:e>
                                <m:sub>
                                  <m:r>
                                    <a:rPr lang="en-US" sz="2000" b="0" i="1" smtClean="0">
                                      <a:latin typeface="Cambria Math" panose="02040503050406030204" pitchFamily="18" charset="0"/>
                                    </a:rPr>
                                    <m:t>𝑖𝑗</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𝑖𝑗</m:t>
                                  </m:r>
                                </m:sub>
                              </m:sSub>
                            </m:e>
                          </m:nary>
                        </m:e>
                      </m:nary>
                    </m:oMath>
                  </m:oMathPara>
                </a14:m>
                <a:endParaRPr lang="en-US" sz="2000" dirty="0">
                  <a:latin typeface="Myriad Pro" panose="020B0503030403020204" charset="0"/>
                </a:endParaRPr>
              </a:p>
            </p:txBody>
          </p:sp>
        </mc:Choice>
        <mc:Fallback xmlns="">
          <p:sp>
            <p:nvSpPr>
              <p:cNvPr id="24" name="TextBox 23">
                <a:extLst>
                  <a:ext uri="{FF2B5EF4-FFF2-40B4-BE49-F238E27FC236}">
                    <a16:creationId xmlns:a16="http://schemas.microsoft.com/office/drawing/2014/main" id="{D1E6EE70-589A-48F3-AD82-464D9D2791C3}"/>
                  </a:ext>
                </a:extLst>
              </p:cNvPr>
              <p:cNvSpPr txBox="1">
                <a:spLocks noRot="1" noChangeAspect="1" noMove="1" noResize="1" noEditPoints="1" noAdjustHandles="1" noChangeArrowheads="1" noChangeShapeType="1" noTextEdit="1"/>
              </p:cNvSpPr>
              <p:nvPr/>
            </p:nvSpPr>
            <p:spPr>
              <a:xfrm>
                <a:off x="2133600" y="1726239"/>
                <a:ext cx="2508422" cy="967444"/>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CB6BB46-CEA3-4835-B293-D93CA938EA1F}"/>
                  </a:ext>
                </a:extLst>
              </p:cNvPr>
              <p:cNvSpPr txBox="1"/>
              <p:nvPr/>
            </p:nvSpPr>
            <p:spPr>
              <a:xfrm>
                <a:off x="1927911" y="2885700"/>
                <a:ext cx="2919799" cy="967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US" sz="2000" b="0" i="1" dirty="0" smtClean="0">
                              <a:latin typeface="Cambria Math" panose="02040503050406030204" pitchFamily="18" charset="0"/>
                            </a:rPr>
                          </m:ctrlPr>
                        </m:naryPr>
                        <m:sub>
                          <m:r>
                            <m:rPr>
                              <m:brk m:alnAt="23"/>
                            </m:rPr>
                            <a:rPr lang="en-US" sz="2000" b="0" i="1" dirty="0" smtClean="0">
                              <a:latin typeface="Cambria Math" panose="02040503050406030204" pitchFamily="18" charset="0"/>
                            </a:rPr>
                            <m:t>𝑗</m:t>
                          </m:r>
                          <m:r>
                            <a:rPr lang="en-US" sz="2000" b="0" i="1" dirty="0" smtClean="0">
                              <a:latin typeface="Cambria Math" panose="02040503050406030204" pitchFamily="18" charset="0"/>
                            </a:rPr>
                            <m:t>=1</m:t>
                          </m:r>
                        </m:sub>
                        <m:sup>
                          <m:r>
                            <a:rPr lang="en-US" sz="2000" b="0" i="1" dirty="0" smtClean="0">
                              <a:latin typeface="Cambria Math" panose="02040503050406030204" pitchFamily="18" charset="0"/>
                            </a:rPr>
                            <m:t>𝑛</m:t>
                          </m:r>
                        </m:sup>
                        <m:e>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𝑖𝑗</m:t>
                              </m:r>
                            </m:sub>
                          </m:sSub>
                        </m:e>
                      </m:nary>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𝑎</m:t>
                          </m:r>
                        </m:e>
                        <m:sub>
                          <m:r>
                            <a:rPr lang="en-US" sz="2000" b="0" i="1" dirty="0" smtClean="0">
                              <a:latin typeface="Cambria Math" panose="02040503050406030204" pitchFamily="18" charset="0"/>
                            </a:rPr>
                            <m:t>𝑖</m:t>
                          </m:r>
                        </m:sub>
                      </m:sSub>
                    </m:oMath>
                  </m:oMathPara>
                </a14:m>
                <a:endParaRPr lang="en-US" sz="2000" dirty="0">
                  <a:latin typeface="Myriad Pro" panose="020B0503030403020204" charset="0"/>
                </a:endParaRPr>
              </a:p>
            </p:txBody>
          </p:sp>
        </mc:Choice>
        <mc:Fallback xmlns="">
          <p:sp>
            <p:nvSpPr>
              <p:cNvPr id="27" name="TextBox 26">
                <a:extLst>
                  <a:ext uri="{FF2B5EF4-FFF2-40B4-BE49-F238E27FC236}">
                    <a16:creationId xmlns:a16="http://schemas.microsoft.com/office/drawing/2014/main" id="{6CB6BB46-CEA3-4835-B293-D93CA938EA1F}"/>
                  </a:ext>
                </a:extLst>
              </p:cNvPr>
              <p:cNvSpPr txBox="1">
                <a:spLocks noRot="1" noChangeAspect="1" noMove="1" noResize="1" noEditPoints="1" noAdjustHandles="1" noChangeArrowheads="1" noChangeShapeType="1" noTextEdit="1"/>
              </p:cNvSpPr>
              <p:nvPr/>
            </p:nvSpPr>
            <p:spPr>
              <a:xfrm>
                <a:off x="1927911" y="2885700"/>
                <a:ext cx="2919799" cy="96744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668A56E-F4CA-4065-AADD-7A6B356A2A23}"/>
                  </a:ext>
                </a:extLst>
              </p:cNvPr>
              <p:cNvSpPr txBox="1"/>
              <p:nvPr/>
            </p:nvSpPr>
            <p:spPr>
              <a:xfrm>
                <a:off x="2391030" y="4928347"/>
                <a:ext cx="1993557" cy="4247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𝑖𝑗</m:t>
                          </m:r>
                        </m:sub>
                      </m:sSub>
                      <m:r>
                        <a:rPr lang="en-US" sz="2000" b="0" i="1" dirty="0" smtClean="0">
                          <a:latin typeface="Cambria Math" panose="02040503050406030204" pitchFamily="18" charset="0"/>
                        </a:rPr>
                        <m:t> ≥0</m:t>
                      </m:r>
                    </m:oMath>
                  </m:oMathPara>
                </a14:m>
                <a:endParaRPr lang="en-US" sz="2000" dirty="0">
                  <a:latin typeface="Myriad Pro" panose="020B0503030403020204" charset="0"/>
                </a:endParaRPr>
              </a:p>
            </p:txBody>
          </p:sp>
        </mc:Choice>
        <mc:Fallback xmlns="">
          <p:sp>
            <p:nvSpPr>
              <p:cNvPr id="33" name="TextBox 32">
                <a:extLst>
                  <a:ext uri="{FF2B5EF4-FFF2-40B4-BE49-F238E27FC236}">
                    <a16:creationId xmlns:a16="http://schemas.microsoft.com/office/drawing/2014/main" id="{C668A56E-F4CA-4065-AADD-7A6B356A2A23}"/>
                  </a:ext>
                </a:extLst>
              </p:cNvPr>
              <p:cNvSpPr txBox="1">
                <a:spLocks noRot="1" noChangeAspect="1" noMove="1" noResize="1" noEditPoints="1" noAdjustHandles="1" noChangeArrowheads="1" noChangeShapeType="1" noTextEdit="1"/>
              </p:cNvSpPr>
              <p:nvPr/>
            </p:nvSpPr>
            <p:spPr>
              <a:xfrm>
                <a:off x="2391030" y="4928347"/>
                <a:ext cx="1993557" cy="424796"/>
              </a:xfrm>
              <a:prstGeom prst="rect">
                <a:avLst/>
              </a:prstGeom>
              <a:blipFill>
                <a:blip r:embed="rId4"/>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8FF2F0F-8DAA-46E0-B31C-6B0B396D9CF5}"/>
                  </a:ext>
                </a:extLst>
              </p:cNvPr>
              <p:cNvSpPr txBox="1"/>
              <p:nvPr/>
            </p:nvSpPr>
            <p:spPr>
              <a:xfrm>
                <a:off x="1927910" y="3814465"/>
                <a:ext cx="2919799" cy="93262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US" sz="2000" b="0" i="1" dirty="0" smtClean="0">
                              <a:latin typeface="Cambria Math" panose="02040503050406030204" pitchFamily="18" charset="0"/>
                            </a:rPr>
                          </m:ctrlPr>
                        </m:naryPr>
                        <m:sub>
                          <m:r>
                            <m:rPr>
                              <m:brk m:alnAt="23"/>
                            </m:rPr>
                            <a:rPr lang="en-US" sz="2000" b="0" i="1" dirty="0" smtClean="0">
                              <a:latin typeface="Cambria Math" panose="02040503050406030204" pitchFamily="18" charset="0"/>
                            </a:rPr>
                            <m:t>𝑖</m:t>
                          </m:r>
                          <m:r>
                            <a:rPr lang="en-US" sz="2000" b="0" i="1" dirty="0" smtClean="0">
                              <a:latin typeface="Cambria Math" panose="02040503050406030204" pitchFamily="18" charset="0"/>
                            </a:rPr>
                            <m:t>=1</m:t>
                          </m:r>
                        </m:sub>
                        <m:sup>
                          <m:r>
                            <a:rPr lang="en-US" sz="2000" b="0" i="1" dirty="0" smtClean="0">
                              <a:latin typeface="Cambria Math" panose="02040503050406030204" pitchFamily="18" charset="0"/>
                            </a:rPr>
                            <m:t>𝑚</m:t>
                          </m:r>
                        </m:sup>
                        <m:e>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𝑥</m:t>
                              </m:r>
                            </m:e>
                            <m:sub>
                              <m:r>
                                <a:rPr lang="en-US" sz="2000" b="0" i="1" dirty="0" smtClean="0">
                                  <a:latin typeface="Cambria Math" panose="02040503050406030204" pitchFamily="18" charset="0"/>
                                </a:rPr>
                                <m:t>𝑖𝑗</m:t>
                              </m:r>
                            </m:sub>
                          </m:sSub>
                        </m:e>
                      </m:nary>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𝑏</m:t>
                          </m:r>
                        </m:e>
                        <m:sub>
                          <m:r>
                            <a:rPr lang="en-US" sz="2000" b="0" i="1" dirty="0" smtClean="0">
                              <a:latin typeface="Cambria Math" panose="02040503050406030204" pitchFamily="18" charset="0"/>
                            </a:rPr>
                            <m:t>𝑗</m:t>
                          </m:r>
                        </m:sub>
                      </m:sSub>
                    </m:oMath>
                  </m:oMathPara>
                </a14:m>
                <a:endParaRPr lang="en-US" sz="2000" dirty="0">
                  <a:latin typeface="Myriad Pro" panose="020B0503030403020204" charset="0"/>
                </a:endParaRPr>
              </a:p>
            </p:txBody>
          </p:sp>
        </mc:Choice>
        <mc:Fallback xmlns="">
          <p:sp>
            <p:nvSpPr>
              <p:cNvPr id="38" name="TextBox 37">
                <a:extLst>
                  <a:ext uri="{FF2B5EF4-FFF2-40B4-BE49-F238E27FC236}">
                    <a16:creationId xmlns:a16="http://schemas.microsoft.com/office/drawing/2014/main" id="{B8FF2F0F-8DAA-46E0-B31C-6B0B396D9CF5}"/>
                  </a:ext>
                </a:extLst>
              </p:cNvPr>
              <p:cNvSpPr txBox="1">
                <a:spLocks noRot="1" noChangeAspect="1" noMove="1" noResize="1" noEditPoints="1" noAdjustHandles="1" noChangeArrowheads="1" noChangeShapeType="1" noTextEdit="1"/>
              </p:cNvSpPr>
              <p:nvPr/>
            </p:nvSpPr>
            <p:spPr>
              <a:xfrm>
                <a:off x="1927910" y="3814465"/>
                <a:ext cx="2919799" cy="93262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7A4AB62-F78B-42E5-BF7D-8D3808E4D4F4}"/>
                  </a:ext>
                </a:extLst>
              </p:cNvPr>
              <p:cNvSpPr txBox="1"/>
              <p:nvPr/>
            </p:nvSpPr>
            <p:spPr>
              <a:xfrm>
                <a:off x="4572000" y="3185094"/>
                <a:ext cx="199355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𝑖</m:t>
                      </m:r>
                      <m:r>
                        <a:rPr lang="en-US" sz="2000" b="0" i="1" dirty="0" smtClean="0">
                          <a:latin typeface="Cambria Math" panose="02040503050406030204" pitchFamily="18" charset="0"/>
                        </a:rPr>
                        <m:t>=1,2,…,</m:t>
                      </m:r>
                      <m:r>
                        <a:rPr lang="en-US" sz="2000" b="0" i="1" dirty="0" smtClean="0">
                          <a:latin typeface="Cambria Math" panose="02040503050406030204" pitchFamily="18" charset="0"/>
                        </a:rPr>
                        <m:t>𝑚</m:t>
                      </m:r>
                    </m:oMath>
                  </m:oMathPara>
                </a14:m>
                <a:endParaRPr lang="en-US" sz="2000" dirty="0">
                  <a:latin typeface="Myriad Pro" panose="020B0503030403020204" charset="0"/>
                </a:endParaRPr>
              </a:p>
            </p:txBody>
          </p:sp>
        </mc:Choice>
        <mc:Fallback xmlns="">
          <p:sp>
            <p:nvSpPr>
              <p:cNvPr id="39" name="TextBox 38">
                <a:extLst>
                  <a:ext uri="{FF2B5EF4-FFF2-40B4-BE49-F238E27FC236}">
                    <a16:creationId xmlns:a16="http://schemas.microsoft.com/office/drawing/2014/main" id="{07A4AB62-F78B-42E5-BF7D-8D3808E4D4F4}"/>
                  </a:ext>
                </a:extLst>
              </p:cNvPr>
              <p:cNvSpPr txBox="1">
                <a:spLocks noRot="1" noChangeAspect="1" noMove="1" noResize="1" noEditPoints="1" noAdjustHandles="1" noChangeArrowheads="1" noChangeShapeType="1" noTextEdit="1"/>
              </p:cNvSpPr>
              <p:nvPr/>
            </p:nvSpPr>
            <p:spPr>
              <a:xfrm>
                <a:off x="4572000" y="3185094"/>
                <a:ext cx="1993557"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F21B0A6-9C99-4732-9833-AD5F075C528C}"/>
                  </a:ext>
                </a:extLst>
              </p:cNvPr>
              <p:cNvSpPr txBox="1"/>
              <p:nvPr/>
            </p:nvSpPr>
            <p:spPr>
              <a:xfrm>
                <a:off x="4572000" y="4120547"/>
                <a:ext cx="199355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𝑗</m:t>
                      </m:r>
                      <m:r>
                        <a:rPr lang="en-US" sz="2000" b="0" i="1" dirty="0" smtClean="0">
                          <a:latin typeface="Cambria Math" panose="02040503050406030204" pitchFamily="18" charset="0"/>
                        </a:rPr>
                        <m:t>=1,2,…,</m:t>
                      </m:r>
                      <m:r>
                        <a:rPr lang="en-US" sz="2000" b="0" i="1" dirty="0" smtClean="0">
                          <a:latin typeface="Cambria Math" panose="02040503050406030204" pitchFamily="18" charset="0"/>
                        </a:rPr>
                        <m:t>𝑛</m:t>
                      </m:r>
                    </m:oMath>
                  </m:oMathPara>
                </a14:m>
                <a:endParaRPr lang="en-US" sz="2000" dirty="0">
                  <a:latin typeface="Myriad Pro" panose="020B0503030403020204" charset="0"/>
                </a:endParaRPr>
              </a:p>
            </p:txBody>
          </p:sp>
        </mc:Choice>
        <mc:Fallback xmlns="">
          <p:sp>
            <p:nvSpPr>
              <p:cNvPr id="40" name="TextBox 39">
                <a:extLst>
                  <a:ext uri="{FF2B5EF4-FFF2-40B4-BE49-F238E27FC236}">
                    <a16:creationId xmlns:a16="http://schemas.microsoft.com/office/drawing/2014/main" id="{3F21B0A6-9C99-4732-9833-AD5F075C528C}"/>
                  </a:ext>
                </a:extLst>
              </p:cNvPr>
              <p:cNvSpPr txBox="1">
                <a:spLocks noRot="1" noChangeAspect="1" noMove="1" noResize="1" noEditPoints="1" noAdjustHandles="1" noChangeArrowheads="1" noChangeShapeType="1" noTextEdit="1"/>
              </p:cNvSpPr>
              <p:nvPr/>
            </p:nvSpPr>
            <p:spPr>
              <a:xfrm>
                <a:off x="4572000" y="4120547"/>
                <a:ext cx="1993557" cy="400110"/>
              </a:xfrm>
              <a:prstGeom prst="rect">
                <a:avLst/>
              </a:prstGeom>
              <a:blipFill>
                <a:blip r:embed="rId7"/>
                <a:stretch>
                  <a:fillRect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DF68DEF-5562-4A00-8413-00ABA64AFA30}"/>
                  </a:ext>
                </a:extLst>
              </p:cNvPr>
              <p:cNvSpPr txBox="1"/>
              <p:nvPr/>
            </p:nvSpPr>
            <p:spPr>
              <a:xfrm>
                <a:off x="4415902" y="4953033"/>
                <a:ext cx="372336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𝑖</m:t>
                      </m:r>
                      <m:r>
                        <a:rPr lang="en-US" sz="2000" b="0" i="1" dirty="0" smtClean="0">
                          <a:latin typeface="Cambria Math" panose="02040503050406030204" pitchFamily="18" charset="0"/>
                        </a:rPr>
                        <m:t>=1,2,…,</m:t>
                      </m:r>
                      <m:r>
                        <a:rPr lang="en-US" sz="2000" b="0" i="1" dirty="0" smtClean="0">
                          <a:latin typeface="Cambria Math" panose="02040503050406030204" pitchFamily="18" charset="0"/>
                        </a:rPr>
                        <m:t>𝑚</m:t>
                      </m:r>
                      <m:r>
                        <a:rPr lang="en-US" sz="2000" b="0" i="1" dirty="0" smtClean="0">
                          <a:latin typeface="Cambria Math" panose="02040503050406030204" pitchFamily="18" charset="0"/>
                        </a:rPr>
                        <m:t>;</m:t>
                      </m:r>
                      <m:r>
                        <a:rPr lang="en-US" sz="2000" b="0" i="1" dirty="0" smtClean="0">
                          <a:latin typeface="Cambria Math" panose="02040503050406030204" pitchFamily="18" charset="0"/>
                        </a:rPr>
                        <m:t>𝑗</m:t>
                      </m:r>
                      <m:r>
                        <a:rPr lang="en-US" sz="2000" b="0" i="1" dirty="0" smtClean="0">
                          <a:latin typeface="Cambria Math" panose="02040503050406030204" pitchFamily="18" charset="0"/>
                        </a:rPr>
                        <m:t>=1,2,…,</m:t>
                      </m:r>
                      <m:r>
                        <a:rPr lang="en-US" sz="2000" b="0" i="1" dirty="0" smtClean="0">
                          <a:latin typeface="Cambria Math" panose="02040503050406030204" pitchFamily="18" charset="0"/>
                        </a:rPr>
                        <m:t>𝑛</m:t>
                      </m:r>
                    </m:oMath>
                  </m:oMathPara>
                </a14:m>
                <a:endParaRPr lang="en-US" sz="2000" dirty="0">
                  <a:latin typeface="Myriad Pro" panose="020B0503030403020204" charset="0"/>
                </a:endParaRPr>
              </a:p>
            </p:txBody>
          </p:sp>
        </mc:Choice>
        <mc:Fallback xmlns="">
          <p:sp>
            <p:nvSpPr>
              <p:cNvPr id="41" name="TextBox 40">
                <a:extLst>
                  <a:ext uri="{FF2B5EF4-FFF2-40B4-BE49-F238E27FC236}">
                    <a16:creationId xmlns:a16="http://schemas.microsoft.com/office/drawing/2014/main" id="{5DF68DEF-5562-4A00-8413-00ABA64AFA30}"/>
                  </a:ext>
                </a:extLst>
              </p:cNvPr>
              <p:cNvSpPr txBox="1">
                <a:spLocks noRot="1" noChangeAspect="1" noMove="1" noResize="1" noEditPoints="1" noAdjustHandles="1" noChangeArrowheads="1" noChangeShapeType="1" noTextEdit="1"/>
              </p:cNvSpPr>
              <p:nvPr/>
            </p:nvSpPr>
            <p:spPr>
              <a:xfrm>
                <a:off x="4415902" y="4953033"/>
                <a:ext cx="3723362" cy="400110"/>
              </a:xfrm>
              <a:prstGeom prst="rect">
                <a:avLst/>
              </a:prstGeom>
              <a:blipFill>
                <a:blip r:embed="rId8"/>
                <a:stretch>
                  <a:fillRect b="-15385"/>
                </a:stretch>
              </a:blipFill>
            </p:spPr>
            <p:txBody>
              <a:bodyPr/>
              <a:lstStyle/>
              <a:p>
                <a:r>
                  <a:rPr lang="en-US">
                    <a:noFill/>
                  </a:rPr>
                  <a:t> </a:t>
                </a:r>
              </a:p>
            </p:txBody>
          </p:sp>
        </mc:Fallback>
      </mc:AlternateContent>
    </p:spTree>
    <p:extLst>
      <p:ext uri="{BB962C8B-B14F-4D97-AF65-F5344CB8AC3E}">
        <p14:creationId xmlns:p14="http://schemas.microsoft.com/office/powerpoint/2010/main" val="897602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A0048F5B-A52B-477E-859C-875F130B34A4}"/>
                  </a:ext>
                </a:extLst>
              </p:cNvPr>
              <p:cNvSpPr>
                <a:spLocks noGrp="1"/>
              </p:cNvSpPr>
              <p:nvPr>
                <p:ph idx="1"/>
              </p:nvPr>
            </p:nvSpPr>
            <p:spPr/>
            <p:txBody>
              <a:bodyPr>
                <a:normAutofit/>
              </a:bodyPr>
              <a:lstStyle/>
              <a:p>
                <a:r>
                  <a:rPr lang="en-US" sz="2400" dirty="0"/>
                  <a:t>Proportionality (objective &amp; constraint)</a:t>
                </a:r>
              </a:p>
              <a:p>
                <a:pPr lvl="1"/>
                <a:r>
                  <a:rPr lang="en-US" sz="2000" dirty="0"/>
                  <a:t>Rate of change is constant; no discount; no economy of scale, etc.</a:t>
                </a:r>
              </a:p>
              <a:p>
                <a:pPr lvl="1"/>
                <a:r>
                  <a:rPr lang="en-US" sz="2000" dirty="0"/>
                  <a:t>No </a:t>
                </a: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𝑥</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𝑥</m:t>
                        </m:r>
                      </m:e>
                      <m:sup>
                        <m:r>
                          <a:rPr lang="en-US" sz="2000" b="0" i="1" smtClean="0">
                            <a:latin typeface="Cambria Math" panose="02040503050406030204" pitchFamily="18" charset="0"/>
                          </a:rPr>
                          <m:t>1.2</m:t>
                        </m:r>
                      </m:sup>
                    </m:sSup>
                    <m:r>
                      <a:rPr lang="en-US" sz="2000" b="0" i="1" smtClean="0">
                        <a:latin typeface="Cambria Math" panose="02040503050406030204" pitchFamily="18" charset="0"/>
                      </a:rPr>
                      <m:t>,</m:t>
                    </m:r>
                    <m:rad>
                      <m:radPr>
                        <m:degHide m:val="on"/>
                        <m:ctrlPr>
                          <a:rPr lang="en-US" sz="2000" b="0" i="1" smtClean="0">
                            <a:latin typeface="Cambria Math" panose="02040503050406030204" pitchFamily="18" charset="0"/>
                          </a:rPr>
                        </m:ctrlPr>
                      </m:radPr>
                      <m:deg/>
                      <m:e>
                        <m:r>
                          <a:rPr lang="en-US" sz="2000" b="0" i="1" smtClean="0">
                            <a:latin typeface="Cambria Math" panose="02040503050406030204" pitchFamily="18" charset="0"/>
                          </a:rPr>
                          <m:t>𝑥</m:t>
                        </m:r>
                      </m:e>
                    </m:rad>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𝑒</m:t>
                        </m:r>
                      </m:e>
                      <m:sup>
                        <m:r>
                          <a:rPr lang="en-US" sz="2000" b="0" i="1" smtClean="0">
                            <a:latin typeface="Cambria Math" panose="02040503050406030204" pitchFamily="18" charset="0"/>
                          </a:rPr>
                          <m:t>𝑥</m:t>
                        </m:r>
                      </m:sup>
                    </m:s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𝑥</m:t>
                        </m:r>
                      </m:den>
                    </m:f>
                    <m:r>
                      <a:rPr lang="en-US" sz="2000" b="0" i="1" smtClean="0">
                        <a:latin typeface="Cambria Math" panose="02040503050406030204" pitchFamily="18" charset="0"/>
                      </a:rPr>
                      <m:t>,…</m:t>
                    </m:r>
                  </m:oMath>
                </a14:m>
                <a:endParaRPr lang="en-US" sz="2000" dirty="0"/>
              </a:p>
              <a:p>
                <a:r>
                  <a:rPr lang="en-US" sz="2400" dirty="0"/>
                  <a:t>Additivity (objective &amp; constraint)</a:t>
                </a:r>
              </a:p>
              <a:p>
                <a:pPr lvl="1"/>
                <a:r>
                  <a:rPr lang="en-US" sz="2000" dirty="0"/>
                  <a:t>Total contribution = sum of individual contributions</a:t>
                </a:r>
              </a:p>
              <a:p>
                <a:r>
                  <a:rPr lang="en-US" sz="2400" dirty="0"/>
                  <a:t>Divisibility (decision variable)</a:t>
                </a:r>
              </a:p>
              <a:p>
                <a:pPr lvl="1"/>
                <a:r>
                  <a:rPr lang="en-US" sz="2000" dirty="0"/>
                  <a:t>Any fractional value is allowed</a:t>
                </a:r>
              </a:p>
              <a:p>
                <a:r>
                  <a:rPr lang="en-US" sz="2400" dirty="0"/>
                  <a:t>Certainty (parameter)</a:t>
                </a:r>
              </a:p>
              <a:p>
                <a:pPr lvl="1"/>
                <a:r>
                  <a:rPr lang="en-US" sz="2000" dirty="0"/>
                  <a:t>Each parameter is known for certain</a:t>
                </a:r>
              </a:p>
            </p:txBody>
          </p:sp>
        </mc:Choice>
        <mc:Fallback xmlns="">
          <p:sp>
            <p:nvSpPr>
              <p:cNvPr id="2" name="Content Placeholder 1">
                <a:extLst>
                  <a:ext uri="{FF2B5EF4-FFF2-40B4-BE49-F238E27FC236}">
                    <a16:creationId xmlns:a16="http://schemas.microsoft.com/office/drawing/2014/main" id="{A0048F5B-A52B-477E-859C-875F130B34A4}"/>
                  </a:ext>
                </a:extLst>
              </p:cNvPr>
              <p:cNvSpPr>
                <a:spLocks noGrp="1" noRot="1" noChangeAspect="1" noMove="1" noResize="1" noEditPoints="1" noAdjustHandles="1" noChangeArrowheads="1" noChangeShapeType="1" noTextEdit="1"/>
              </p:cNvSpPr>
              <p:nvPr>
                <p:ph idx="1"/>
              </p:nvPr>
            </p:nvSpPr>
            <p:spPr>
              <a:blipFill>
                <a:blip r:embed="rId2"/>
                <a:stretch>
                  <a:fillRect l="-1009" t="-1048" r="-388"/>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869619CC-D693-4237-A042-81EAB614AB1B}"/>
              </a:ext>
            </a:extLst>
          </p:cNvPr>
          <p:cNvSpPr>
            <a:spLocks noGrp="1"/>
          </p:cNvSpPr>
          <p:nvPr>
            <p:ph type="sldNum" sz="quarter" idx="12"/>
          </p:nvPr>
        </p:nvSpPr>
        <p:spPr/>
        <p:txBody>
          <a:bodyPr/>
          <a:lstStyle/>
          <a:p>
            <a:fld id="{B2FED1A7-FB98-43FD-AA3D-E7C3EC56B298}" type="slidenum">
              <a:rPr lang="en-US" smtClean="0"/>
              <a:t>32</a:t>
            </a:fld>
            <a:endParaRPr lang="en-US"/>
          </a:p>
        </p:txBody>
      </p:sp>
      <p:sp>
        <p:nvSpPr>
          <p:cNvPr id="4" name="Title 3">
            <a:extLst>
              <a:ext uri="{FF2B5EF4-FFF2-40B4-BE49-F238E27FC236}">
                <a16:creationId xmlns:a16="http://schemas.microsoft.com/office/drawing/2014/main" id="{16F64DF9-EB34-4761-A68E-B4A7D7A69B5F}"/>
              </a:ext>
            </a:extLst>
          </p:cNvPr>
          <p:cNvSpPr>
            <a:spLocks noGrp="1"/>
          </p:cNvSpPr>
          <p:nvPr>
            <p:ph type="title"/>
          </p:nvPr>
        </p:nvSpPr>
        <p:spPr/>
        <p:txBody>
          <a:bodyPr/>
          <a:lstStyle/>
          <a:p>
            <a:r>
              <a:rPr lang="en-US" dirty="0"/>
              <a:t>Assumptions of LP</a:t>
            </a:r>
          </a:p>
        </p:txBody>
      </p:sp>
      <p:sp>
        <p:nvSpPr>
          <p:cNvPr id="5" name="Footer Placeholder 4">
            <a:extLst>
              <a:ext uri="{FF2B5EF4-FFF2-40B4-BE49-F238E27FC236}">
                <a16:creationId xmlns:a16="http://schemas.microsoft.com/office/drawing/2014/main" id="{C29F61F6-EAC7-44E9-9AC8-57793583AA35}"/>
              </a:ext>
            </a:extLst>
          </p:cNvPr>
          <p:cNvSpPr>
            <a:spLocks noGrp="1"/>
          </p:cNvSpPr>
          <p:nvPr>
            <p:ph type="ftr" sz="quarter" idx="3"/>
          </p:nvPr>
        </p:nvSpPr>
        <p:spPr/>
        <p:txBody>
          <a:bodyPr/>
          <a:lstStyle/>
          <a:p>
            <a:r>
              <a:rPr lang="en-US"/>
              <a:t>ISYE 671 Linear Programming and Network Flows Northern Illinois University</a:t>
            </a:r>
            <a:endParaRPr lang="en-US" dirty="0"/>
          </a:p>
        </p:txBody>
      </p:sp>
    </p:spTree>
    <p:extLst>
      <p:ext uri="{BB962C8B-B14F-4D97-AF65-F5344CB8AC3E}">
        <p14:creationId xmlns:p14="http://schemas.microsoft.com/office/powerpoint/2010/main" val="5484457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ISYE 671 Linear Programming and Network Flows&amp;quot;&quot;/&gt;&lt;property id=&quot;20307&quot; value=&quot;271&quot;/&gt;&lt;/object&gt;&lt;object type=&quot;3&quot; unique_id=&quot;10337&quot;&gt;&lt;property id=&quot;20148&quot; value=&quot;5&quot;/&gt;&lt;property id=&quot;20300&quot; value=&quot;Slide 11 - &amp;quot;Application - Resource allocation&amp;quot;&quot;/&gt;&lt;property id=&quot;20307&quot; value=&quot;333&quot;/&gt;&lt;/object&gt;&lt;object type=&quot;3&quot; unique_id=&quot;10626&quot;&gt;&lt;property id=&quot;20148&quot; value=&quot;5&quot;/&gt;&lt;property id=&quot;20300&quot; value=&quot;Slide 5 - &amp;quot;Mathematical programming&amp;quot;&quot;/&gt;&lt;property id=&quot;20307&quot; value=&quot;341&quot;/&gt;&lt;/object&gt;&lt;object type=&quot;3&quot; unique_id=&quot;10628&quot;&gt;&lt;property id=&quot;20148&quot; value=&quot;5&quot;/&gt;&lt;property id=&quot;20300&quot; value=&quot;Slide 4 - &amp;quot;Other mathematical programming models&amp;quot;&quot;/&gt;&lt;property id=&quot;20307&quot; value=&quot;345&quot;/&gt;&lt;/object&gt;&lt;object type=&quot;3&quot; unique_id=&quot;10629&quot;&gt;&lt;property id=&quot;20148&quot; value=&quot;5&quot;/&gt;&lt;property id=&quot;20300&quot; value=&quot;Slide 3 - &amp;quot;Examples&amp;quot;&quot;/&gt;&lt;property id=&quot;20307&quot; value=&quot;343&quot;/&gt;&lt;/object&gt;&lt;object type=&quot;3&quot; unique_id=&quot;10630&quot;&gt;&lt;property id=&quot;20148&quot; value=&quot;5&quot;/&gt;&lt;property id=&quot;20300&quot; value=&quot;Slide 6 - &amp;quot;Are these linear programs?&amp;quot;&quot;/&gt;&lt;property id=&quot;20307&quot; value=&quot;344&quot;/&gt;&lt;/object&gt;&lt;object type=&quot;3&quot; unique_id=&quot;10631&quot;&gt;&lt;property id=&quot;20148&quot; value=&quot;5&quot;/&gt;&lt;property id=&quot;20300&quot; value=&quot;Slide 2 - &amp;quot;Linear Programming Model&amp;quot;&quot;/&gt;&lt;property id=&quot;20307&quot; value=&quot;342&quot;/&gt;&lt;/object&gt;&lt;object type=&quot;3&quot; unique_id=&quot;10633&quot;&gt;&lt;property id=&quot;20148&quot; value=&quot;5&quot;/&gt;&lt;property id=&quot;20300&quot; value=&quot;Slide 7 - &amp;quot;Classification of optimization models&amp;quot;&quot;/&gt;&lt;property id=&quot;20307&quot; value=&quot;346&quot;/&gt;&lt;/object&gt;&lt;object type=&quot;3&quot; unique_id=&quot;10637&quot;&gt;&lt;property id=&quot;20148&quot; value=&quot;5&quot;/&gt;&lt;property id=&quot;20300&quot; value=&quot;Slide 9 - &amp;quot;Why LP?&amp;quot;&quot;/&gt;&lt;property id=&quot;20307&quot; value=&quot;348&quot;/&gt;&lt;/object&gt;&lt;object type=&quot;3&quot; unique_id=&quot;10638&quot;&gt;&lt;property id=&quot;20148&quot; value=&quot;5&quot;/&gt;&lt;property id=&quot;20300&quot; value=&quot;Slide 32 - &amp;quot;Application – Multiple-period production planning&amp;quot;&quot;/&gt;&lt;property id=&quot;20307&quot; value=&quot;349&quot;/&gt;&lt;/object&gt;&lt;object type=&quot;3&quot; unique_id=&quot;10639&quot;&gt;&lt;property id=&quot;20148&quot; value=&quot;5&quot;/&gt;&lt;property id=&quot;20300&quot; value=&quot;Slide 33 - &amp;quot;Production planning (cont.)&amp;quot;&quot;/&gt;&lt;property id=&quot;20307&quot; value=&quot;350&quot;/&gt;&lt;/object&gt;&lt;object type=&quot;3&quot; unique_id=&quot;10640&quot;&gt;&lt;property id=&quot;20148&quot; value=&quot;5&quot;/&gt;&lt;property id=&quot;20300&quot; value=&quot;Slide 8 - &amp;quot;History of LP&amp;quot;&quot;/&gt;&lt;property id=&quot;20307&quot; value=&quot;347&quot;/&gt;&lt;/object&gt;&lt;object type=&quot;3&quot; unique_id=&quot;10641&quot;&gt;&lt;property id=&quot;20148&quot; value=&quot;5&quot;/&gt;&lt;property id=&quot;20300&quot; value=&quot;Slide 34 - &amp;quot;LP formulation&amp;quot;&quot;/&gt;&lt;property id=&quot;20307&quot; value=&quot;351&quot;/&gt;&lt;/object&gt;&lt;object type=&quot;3&quot; unique_id=&quot;10645&quot;&gt;&lt;property id=&quot;20148&quot; value=&quot;5&quot;/&gt;&lt;property id=&quot;20300&quot; value=&quot;Slide 35 - &amp;quot;Assumptions of LP&amp;quot;&quot;/&gt;&lt;property id=&quot;20307&quot; value=&quot;355&quot;/&gt;&lt;/object&gt;&lt;object type=&quot;3&quot; unique_id=&quot;17733&quot;&gt;&lt;property id=&quot;20148&quot; value=&quot;5&quot;/&gt;&lt;property id=&quot;20300&quot; value=&quot;Slide 10 - &amp;quot;Application - Resource allocation&amp;quot;&quot;/&gt;&lt;property id=&quot;20307&quot; value=&quot;356&quot;/&gt;&lt;/object&gt;&lt;object type=&quot;3&quot; unique_id=&quot;18058&quot;&gt;&lt;property id=&quot;20148&quot; value=&quot;5&quot;/&gt;&lt;property id=&quot;20300&quot; value=&quot;Slide 12 - &amp;quot;Example: Forest Service Allocation&amp;quot;&quot;/&gt;&lt;property id=&quot;20307&quot; value=&quot;357&quot;/&gt;&lt;/object&gt;&lt;object type=&quot;3&quot; unique_id=&quot;18283&quot;&gt;&lt;property id=&quot;20148&quot; value=&quot;5&quot;/&gt;&lt;property id=&quot;20300&quot; value=&quot;Slide 14 - &amp;quot;Data&amp;quot;&quot;/&gt;&lt;property id=&quot;20307&quot; value=&quot;358&quot;/&gt;&lt;/object&gt;&lt;object type=&quot;3&quot; unique_id=&quot;18284&quot;&gt;&lt;property id=&quot;20148&quot; value=&quot;5&quot;/&gt;&lt;property id=&quot;20300&quot; value=&quot;Slide 15 - &amp;quot;Data (cont.)&amp;quot;&quot;/&gt;&lt;property id=&quot;20307&quot; value=&quot;359&quot;/&gt;&lt;/object&gt;&lt;object type=&quot;3&quot; unique_id=&quot;18429&quot;&gt;&lt;property id=&quot;20148&quot; value=&quot;5&quot;/&gt;&lt;property id=&quot;20300&quot; value=&quot;Slide 16 - &amp;quot;LP model&amp;quot;&quot;/&gt;&lt;property id=&quot;20307&quot; value=&quot;360&quot;/&gt;&lt;/object&gt;&lt;object type=&quot;3&quot; unique_id=&quot;18794&quot;&gt;&lt;property id=&quot;20148&quot; value=&quot;5&quot;/&gt;&lt;property id=&quot;20300&quot; value=&quot;Slide 17 - &amp;quot;Example: Blending model&amp;quot;&quot;/&gt;&lt;property id=&quot;20307&quot; value=&quot;361&quot;/&gt;&lt;/object&gt;&lt;object type=&quot;3&quot; unique_id=&quot;19114&quot;&gt;&lt;property id=&quot;20148&quot; value=&quot;5&quot;/&gt;&lt;property id=&quot;20300&quot; value=&quot;Slide 18 - &amp;quot;Data&amp;quot;&quot;/&gt;&lt;property id=&quot;20307&quot; value=&quot;362&quot;/&gt;&lt;/object&gt;&lt;object type=&quot;3&quot; unique_id=&quot;19205&quot;&gt;&lt;property id=&quot;20148&quot; value=&quot;5&quot;/&gt;&lt;property id=&quot;20300&quot; value=&quot;Slide 19 - &amp;quot;Composition constraints in blending models&amp;quot;&quot;/&gt;&lt;property id=&quot;20307&quot; value=&quot;363&quot;/&gt;&lt;/object&gt;&lt;object type=&quot;3&quot; unique_id=&quot;19485&quot;&gt;&lt;property id=&quot;20148&quot; value=&quot;5&quot;/&gt;&lt;property id=&quot;20300&quot; value=&quot;Slide 20 - &amp;quot;LP model&amp;quot;&quot;/&gt;&lt;property id=&quot;20307&quot; value=&quot;364&quot;/&gt;&lt;/object&gt;&lt;object type=&quot;3&quot; unique_id=&quot;19794&quot;&gt;&lt;property id=&quot;20148&quot; value=&quot;5&quot;/&gt;&lt;property id=&quot;20300&quot; value=&quot;Slide 21 - &amp;quot;Example: Transportation Problem&amp;quot;&quot;/&gt;&lt;property id=&quot;20307&quot; value=&quot;365&quot;/&gt;&lt;/object&gt;&lt;object type=&quot;3&quot; unique_id=&quot;19795&quot;&gt;&lt;property id=&quot;20148&quot; value=&quot;5&quot;/&gt;&lt;property id=&quot;20300&quot; value=&quot;Slide 22 - &amp;quot;LP model&amp;quot;&quot;/&gt;&lt;property id=&quot;20307&quot; value=&quot;366&quot;/&gt;&lt;/object&gt;&lt;object type=&quot;3&quot; unique_id=&quot;19886&quot;&gt;&lt;property id=&quot;20148&quot; value=&quot;5&quot;/&gt;&lt;property id=&quot;20300&quot; value=&quot;Slide 23 - &amp;quot;Example: Operations Planning&amp;quot;&quot;/&gt;&lt;property id=&quot;20307&quot; value=&quot;339&quot;/&gt;&lt;/object&gt;&lt;object type=&quot;3&quot; unique_id=&quot;20290&quot;&gt;&lt;property id=&quot;20148&quot; value=&quot;5&quot;/&gt;&lt;property id=&quot;20300&quot; value=&quot;Slide 24 - &amp;quot;Data&amp;quot;&quot;/&gt;&lt;property id=&quot;20307&quot; value=&quot;367&quot;/&gt;&lt;/object&gt;&lt;object type=&quot;3&quot; unique_id=&quot;20451&quot;&gt;&lt;property id=&quot;20148&quot; value=&quot;5&quot;/&gt;&lt;property id=&quot;20300&quot; value=&quot;Slide 25 - &amp;quot;LP model&amp;quot;&quot;/&gt;&lt;property id=&quot;20307&quot; value=&quot;368&quot;/&gt;&lt;/object&gt;&lt;object type=&quot;3&quot; unique_id=&quot;20749&quot;&gt;&lt;property id=&quot;20148&quot; value=&quot;5&quot;/&gt;&lt;property id=&quot;20300&quot; value=&quot;Slide 27 - &amp;quot;Example&amp;quot;&quot;/&gt;&lt;property id=&quot;20307&quot; value=&quot;369&quot;/&gt;&lt;/object&gt;&lt;object type=&quot;3&quot; unique_id=&quot;20852&quot;&gt;&lt;property id=&quot;20148&quot; value=&quot;5&quot;/&gt;&lt;property id=&quot;20300&quot; value=&quot;Slide 26 - &amp;quot;Example: Staff Planning Model&amp;quot;&quot;/&gt;&lt;property id=&quot;20307&quot; value=&quot;370&quot;/&gt;&lt;/object&gt;&lt;object type=&quot;3&quot; unique_id=&quot;21168&quot;&gt;&lt;property id=&quot;20148&quot; value=&quot;5&quot;/&gt;&lt;property id=&quot;20300&quot; value=&quot;Slide 28 - &amp;quot;Example (cont.)&amp;quot;&quot;/&gt;&lt;property id=&quot;20307&quot; value=&quot;371&quot;/&gt;&lt;/object&gt;&lt;object type=&quot;3&quot; unique_id=&quot;21421&quot;&gt;&lt;property id=&quot;20148&quot; value=&quot;5&quot;/&gt;&lt;property id=&quot;20300&quot; value=&quot;Slide 29 - &amp;quot;Variables and constraints&amp;quot;&quot;/&gt;&lt;property id=&quot;20307&quot; value=&quot;372&quot;/&gt;&lt;/object&gt;&lt;object type=&quot;3&quot; unique_id=&quot;21829&quot;&gt;&lt;property id=&quot;20148&quot; value=&quot;5&quot;/&gt;&lt;property id=&quot;20300&quot; value=&quot;Slide 30 - &amp;quot;Covering constraints&amp;quot;&quot;/&gt;&lt;property id=&quot;20307&quot; value=&quot;373&quot;/&gt;&lt;/object&gt;&lt;object type=&quot;3&quot; unique_id=&quot;22096&quot;&gt;&lt;property id=&quot;20148&quot; value=&quot;5&quot;/&gt;&lt;property id=&quot;20300&quot; value=&quot;Slide 31 - &amp;quot;LP model&amp;quot;&quot;/&gt;&lt;property id=&quot;20307&quot; value=&quot;374&quot;/&gt;&lt;/object&gt;&lt;object type=&quot;3&quot; unique_id=&quot;22286&quot;&gt;&lt;property id=&quot;20148&quot; value=&quot;5&quot;/&gt;&lt;property id=&quot;20300&quot; value=&quot;Slide 36 - &amp;quot;LP modeling techniques&amp;quot;&quot;/&gt;&lt;property id=&quot;20307&quot; value=&quot;375&quot;/&gt;&lt;/object&gt;&lt;object type=&quot;3&quot; unique_id=&quot;22620&quot;&gt;&lt;property id=&quot;20148&quot; value=&quot;5&quot;/&gt;&lt;property id=&quot;20300&quot; value=&quot;Slide 37 - &amp;quot;Linearize a minimax objective&amp;quot;&quot;/&gt;&lt;property id=&quot;20307&quot; value=&quot;376&quot;/&gt;&lt;/object&gt;&lt;object type=&quot;3&quot; unique_id=&quot;22811&quot;&gt;&lt;property id=&quot;20148&quot; value=&quot;5&quot;/&gt;&lt;property id=&quot;20300&quot; value=&quot;Slide 38 - &amp;quot;Linearize absolute values in objective&amp;quot;&quot;/&gt;&lt;property id=&quot;20307&quot; value=&quot;377&quot;/&gt;&lt;/object&gt;&lt;object type=&quot;3&quot; unique_id=&quot;23163&quot;&gt;&lt;property id=&quot;20148&quot; value=&quot;5&quot;/&gt;&lt;property id=&quot;20300&quot; value=&quot;Slide 39 - &amp;quot;Linearize absolute values in objective&amp;quot;&quot;/&gt;&lt;property id=&quot;20307&quot; value=&quot;378&quot;/&gt;&lt;/object&gt;&lt;object type=&quot;3&quot; unique_id=&quot;23285&quot;&gt;&lt;property id=&quot;20148&quot; value=&quot;5&quot;/&gt;&lt;property id=&quot;20300&quot; value=&quot;Slide 13 - &amp;quot;Example (cont.)&amp;quot;&quot;/&gt;&lt;property id=&quot;20307&quot; value=&quot;379&quot;/&gt;&lt;/object&gt;&lt;/object&gt;&lt;object type=&quot;8&quot; unique_id=&quot;10034&quot;&gt;&lt;/object&gt;&lt;/object&gt;&lt;/database&gt;"/>
  <p:tag name="SECTOMILLISECCONVERTED"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7392</TotalTime>
  <Words>941</Words>
  <Application>Microsoft Office PowerPoint</Application>
  <PresentationFormat>On-screen Show (4:3)</PresentationFormat>
  <Paragraphs>193</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Myriad Pro</vt:lpstr>
      <vt:lpstr>Calibri</vt:lpstr>
      <vt:lpstr>Cambria Math</vt:lpstr>
      <vt:lpstr>Arial</vt:lpstr>
      <vt:lpstr>1_Office Theme</vt:lpstr>
      <vt:lpstr>ISYE 671 Linear Programming and Network Flows</vt:lpstr>
      <vt:lpstr>Mathematical programming/Optimization</vt:lpstr>
      <vt:lpstr>Linear Programming Model</vt:lpstr>
      <vt:lpstr>Examples</vt:lpstr>
      <vt:lpstr>Other mathematical programming models</vt:lpstr>
      <vt:lpstr>Are these linear programs?</vt:lpstr>
      <vt:lpstr>Classification of optimization models</vt:lpstr>
      <vt:lpstr>Why LP?</vt:lpstr>
      <vt:lpstr>Example: Forest Service Allocation</vt:lpstr>
      <vt:lpstr>Example (cont.)</vt:lpstr>
      <vt:lpstr>Data</vt:lpstr>
      <vt:lpstr>Data (cont.)</vt:lpstr>
      <vt:lpstr>LP model</vt:lpstr>
      <vt:lpstr>Example: Blending model</vt:lpstr>
      <vt:lpstr>Data</vt:lpstr>
      <vt:lpstr>Composition constraints in blending models</vt:lpstr>
      <vt:lpstr>LP model</vt:lpstr>
      <vt:lpstr>Example: Operations Planning</vt:lpstr>
      <vt:lpstr>Data</vt:lpstr>
      <vt:lpstr>LP model</vt:lpstr>
      <vt:lpstr>Example: Staff Planning Model</vt:lpstr>
      <vt:lpstr>Example</vt:lpstr>
      <vt:lpstr>Example (cont.)</vt:lpstr>
      <vt:lpstr>Variables and constraints</vt:lpstr>
      <vt:lpstr>Covering constraints</vt:lpstr>
      <vt:lpstr>LP model</vt:lpstr>
      <vt:lpstr>Application – Multiple-period production planning</vt:lpstr>
      <vt:lpstr>Production planning (cont.)</vt:lpstr>
      <vt:lpstr>LP formulation</vt:lpstr>
      <vt:lpstr>Example: Transportation Problem</vt:lpstr>
      <vt:lpstr>LP model</vt:lpstr>
      <vt:lpstr>Assumptions of 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Jennice O'Brien</dc:creator>
  <cp:lastModifiedBy>Ziteng Wang</cp:lastModifiedBy>
  <cp:revision>306</cp:revision>
  <dcterms:created xsi:type="dcterms:W3CDTF">2010-05-18T23:17:18Z</dcterms:created>
  <dcterms:modified xsi:type="dcterms:W3CDTF">2026-01-25T12:52:06Z</dcterms:modified>
</cp:coreProperties>
</file>